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Exo Black"/>
      <p:bold r:id="rId51"/>
      <p:boldItalic r:id="rId52"/>
    </p:embeddedFont>
    <p:embeddedFont>
      <p:font typeface="Exo"/>
      <p:regular r:id="rId53"/>
      <p:bold r:id="rId54"/>
      <p:italic r:id="rId55"/>
      <p:boldItalic r:id="rId56"/>
    </p:embeddedFont>
    <p:embeddedFont>
      <p:font typeface="Exo ExtraBold"/>
      <p:bold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Anonymous"/>
  <p:cmAuthor clrIdx="1" id="1" initials="" lastIdx="1" name="Gabriela Ornellas"/>
  <p:cmAuthor clrIdx="2" id="2" initials="" lastIdx="1" name="Joao Ferreir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ExoBlack-bold.fntdata"/><Relationship Id="rId50" Type="http://schemas.openxmlformats.org/officeDocument/2006/relationships/slide" Target="slides/slide44.xml"/><Relationship Id="rId53" Type="http://schemas.openxmlformats.org/officeDocument/2006/relationships/font" Target="fonts/Exo-regular.fntdata"/><Relationship Id="rId52" Type="http://schemas.openxmlformats.org/officeDocument/2006/relationships/font" Target="fonts/ExoBlack-boldItalic.fntdata"/><Relationship Id="rId11" Type="http://schemas.openxmlformats.org/officeDocument/2006/relationships/slide" Target="slides/slide5.xml"/><Relationship Id="rId55" Type="http://schemas.openxmlformats.org/officeDocument/2006/relationships/font" Target="fonts/Exo-italic.fntdata"/><Relationship Id="rId10" Type="http://schemas.openxmlformats.org/officeDocument/2006/relationships/slide" Target="slides/slide4.xml"/><Relationship Id="rId54" Type="http://schemas.openxmlformats.org/officeDocument/2006/relationships/font" Target="fonts/Exo-bold.fntdata"/><Relationship Id="rId13" Type="http://schemas.openxmlformats.org/officeDocument/2006/relationships/slide" Target="slides/slide7.xml"/><Relationship Id="rId57" Type="http://schemas.openxmlformats.org/officeDocument/2006/relationships/font" Target="fonts/ExoExtraBold-bold.fntdata"/><Relationship Id="rId12" Type="http://schemas.openxmlformats.org/officeDocument/2006/relationships/slide" Target="slides/slide6.xml"/><Relationship Id="rId56" Type="http://schemas.openxmlformats.org/officeDocument/2006/relationships/font" Target="fonts/Exo-boldItalic.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ExoExtraBold-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3-29T11:24:46.442">
    <p:pos x="2137" y="373"/>
    <p:text>O vídeo não está a carregar</p:text>
  </p:cm>
  <p:cm authorId="1" idx="1" dt="2019-03-29T11:24:36.822">
    <p:pos x="2137" y="373"/>
    <p:text>está ao colocar o modo apresentação</p:text>
  </p:cm>
  <p:cm authorId="2" idx="1" dt="2019-03-29T11:24:46.442">
    <p:pos x="2137" y="373"/>
    <p:text>oki, thanks</p:text>
  </p:cm>
</p:cmLst>
</file>

<file path=ppt/media/image1.png>
</file>

<file path=ppt/media/image10.png>
</file>

<file path=ppt/media/image11.png>
</file>

<file path=ppt/media/image12.jp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gif>
</file>

<file path=ppt/media/image28.gif>
</file>

<file path=ppt/media/image29.gif>
</file>

<file path=ppt/media/image3.gif>
</file>

<file path=ppt/media/image30.gif>
</file>

<file path=ppt/media/image31.png>
</file>

<file path=ppt/media/image32.png>
</file>

<file path=ppt/media/image33.png>
</file>

<file path=ppt/media/image34.png>
</file>

<file path=ppt/media/image35.png>
</file>

<file path=ppt/media/image36.png>
</file>

<file path=ppt/media/image37.png>
</file>

<file path=ppt/media/image4.gif>
</file>

<file path=ppt/media/image5.png>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4ed7e243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4ed7e243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0cb967ee8_88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0cb967ee8_88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4ed7e243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4ed7e243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0cb967ee8_8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0cb967ee8_8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0cb967ee8_8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0cb967ee8_88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52c1e354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52c1e354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4ed7e243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4ed7e243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4ed7e243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4ed7e243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54ed7e243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54ed7e243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4ed7e243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4ed7e243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54ad376f2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54ad376f2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4ed7e243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4ed7e243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49721e6a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49721e6a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4ed7e243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4ed7e243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52c1e354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52c1e354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52c1e354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52c1e354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52c1e354a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52c1e354a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5bb9ab47f_2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5bb9ab47f_2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4ed7e2431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4ed7e2431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0cb967ee8_1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0cb967ee8_1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54ed7e243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4ed7e243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4ad376f2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4ad376f2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54ed7e243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4ed7e243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4ed7e243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4ed7e243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4ed7e2431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4ed7e243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552c1e354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552c1e354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52c1e354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52c1e354a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54ed7e243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54ed7e243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4ed7e243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54ed7e243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4ed7e243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54ed7e243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54ed7e2431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54ed7e2431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54ed7e243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4ed7e243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54ad376f2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54ad376f2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54ed7e2431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54ed7e2431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549721e6a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49721e6a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54ed7e2431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54ed7e243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4ed7e243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4ed7e243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4ad376f26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4ad376f26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554bf42b26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554bf42b26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554bf42b26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554bf42b26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2009ac49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2009ac49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2009ac49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2009ac49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54ed7e243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54ed7e243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44424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P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2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29.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35.png"/><Relationship Id="rId5"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37.pn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34.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36.pn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27.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5.png"/><Relationship Id="rId4" Type="http://schemas.openxmlformats.org/officeDocument/2006/relationships/hyperlink" Target="http://drive.google.com/file/d/13JkKtiIlp_pRM6d2OhAVOyvV7yjWHGCl/view" TargetMode="External"/><Relationship Id="rId5" Type="http://schemas.openxmlformats.org/officeDocument/2006/relationships/image" Target="../media/image2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5.png"/><Relationship Id="rId4" Type="http://schemas.openxmlformats.org/officeDocument/2006/relationships/image" Target="../media/image30.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5.png"/><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comments" Target="../comments/comment1.xml"/><Relationship Id="rId4" Type="http://schemas.openxmlformats.org/officeDocument/2006/relationships/image" Target="../media/image5.png"/><Relationship Id="rId5" Type="http://schemas.openxmlformats.org/officeDocument/2006/relationships/hyperlink" Target="http://drive.google.com/file/d/1s_Xx4whxgMsrVbTwRIWofv3CcKzy6OZf/view" TargetMode="External"/><Relationship Id="rId6" Type="http://schemas.openxmlformats.org/officeDocument/2006/relationships/image" Target="../media/image2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5.png"/><Relationship Id="rId4" Type="http://schemas.openxmlformats.org/officeDocument/2006/relationships/image" Target="../media/image2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2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gif"/><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3376613" y="1376363"/>
            <a:ext cx="2390775" cy="2390775"/>
          </a:xfrm>
          <a:prstGeom prst="rect">
            <a:avLst/>
          </a:prstGeom>
          <a:noFill/>
          <a:ln>
            <a:noFill/>
          </a:ln>
        </p:spPr>
      </p:pic>
      <p:pic>
        <p:nvPicPr>
          <p:cNvPr id="55" name="Google Shape;55;p13"/>
          <p:cNvPicPr preferRelativeResize="0"/>
          <p:nvPr/>
        </p:nvPicPr>
        <p:blipFill>
          <a:blip r:embed="rId4">
            <a:alphaModFix/>
          </a:blip>
          <a:stretch>
            <a:fillRect/>
          </a:stretch>
        </p:blipFill>
        <p:spPr>
          <a:xfrm>
            <a:off x="3124200" y="1700200"/>
            <a:ext cx="2895600" cy="1743075"/>
          </a:xfrm>
          <a:prstGeom prst="rect">
            <a:avLst/>
          </a:prstGeom>
          <a:noFill/>
          <a:ln>
            <a:noFill/>
          </a:ln>
        </p:spPr>
      </p:pic>
      <p:pic>
        <p:nvPicPr>
          <p:cNvPr id="56" name="Google Shape;56;p13"/>
          <p:cNvPicPr preferRelativeResize="0"/>
          <p:nvPr/>
        </p:nvPicPr>
        <p:blipFill>
          <a:blip r:embed="rId5">
            <a:alphaModFix/>
          </a:blip>
          <a:stretch>
            <a:fillRect/>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pic>
        <p:nvPicPr>
          <p:cNvPr id="110" name="Google Shape;110;p22"/>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11" name="Google Shape;111;p22"/>
          <p:cNvSpPr txBox="1"/>
          <p:nvPr/>
        </p:nvSpPr>
        <p:spPr>
          <a:xfrm>
            <a:off x="-131650" y="1359400"/>
            <a:ext cx="2189400" cy="83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SRS</a:t>
            </a:r>
            <a:endParaRPr sz="1600">
              <a:solidFill>
                <a:srgbClr val="FFFFFF"/>
              </a:solidFill>
              <a:latin typeface="Exo"/>
              <a:ea typeface="Exo"/>
              <a:cs typeface="Exo"/>
              <a:sym typeface="Exo"/>
            </a:endParaRPr>
          </a:p>
        </p:txBody>
      </p:sp>
      <p:sp>
        <p:nvSpPr>
          <p:cNvPr id="112" name="Google Shape;112;p22"/>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Documentation</a:t>
            </a:r>
            <a:endParaRPr sz="1600">
              <a:solidFill>
                <a:srgbClr val="FFFFFF"/>
              </a:solidFill>
              <a:latin typeface="Exo"/>
              <a:ea typeface="Exo"/>
              <a:cs typeface="Exo"/>
              <a:sym typeface="Exo"/>
            </a:endParaRPr>
          </a:p>
        </p:txBody>
      </p:sp>
      <p:sp>
        <p:nvSpPr>
          <p:cNvPr id="113" name="Google Shape;113;p22"/>
          <p:cNvSpPr txBox="1"/>
          <p:nvPr/>
        </p:nvSpPr>
        <p:spPr>
          <a:xfrm>
            <a:off x="384700" y="1359400"/>
            <a:ext cx="4216800" cy="3000000"/>
          </a:xfrm>
          <a:prstGeom prst="rect">
            <a:avLst/>
          </a:prstGeom>
          <a:noFill/>
          <a:ln>
            <a:noFill/>
          </a:ln>
        </p:spPr>
        <p:txBody>
          <a:bodyPr anchorCtr="0" anchor="t" bIns="91425" lIns="91425" spcFirstLastPara="1" rIns="91425" wrap="square" tIns="91425">
            <a:noAutofit/>
          </a:bodyPr>
          <a:lstStyle/>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Module I - Clinical case sharing</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Module II - Interaction amongst users</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Module III - Ranking system</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Module IV - Conferences</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Module V - Shop</a:t>
            </a:r>
            <a:endParaRPr sz="1600">
              <a:solidFill>
                <a:srgbClr val="F9F9F9"/>
              </a:solidFill>
              <a:latin typeface="Exo"/>
              <a:ea typeface="Exo"/>
              <a:cs typeface="Exo"/>
              <a:sym typeface="Exo"/>
            </a:endParaRPr>
          </a:p>
        </p:txBody>
      </p:sp>
      <p:sp>
        <p:nvSpPr>
          <p:cNvPr id="114" name="Google Shape;114;p22"/>
          <p:cNvSpPr txBox="1"/>
          <p:nvPr/>
        </p:nvSpPr>
        <p:spPr>
          <a:xfrm>
            <a:off x="4050700" y="1359400"/>
            <a:ext cx="2189400" cy="83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ATP</a:t>
            </a:r>
            <a:endParaRPr sz="1600">
              <a:solidFill>
                <a:srgbClr val="FFFFFF"/>
              </a:solidFill>
              <a:latin typeface="Exo"/>
              <a:ea typeface="Exo"/>
              <a:cs typeface="Exo"/>
              <a:sym typeface="Exo"/>
            </a:endParaRPr>
          </a:p>
        </p:txBody>
      </p:sp>
      <p:sp>
        <p:nvSpPr>
          <p:cNvPr id="115" name="Google Shape;115;p22"/>
          <p:cNvSpPr txBox="1"/>
          <p:nvPr/>
        </p:nvSpPr>
        <p:spPr>
          <a:xfrm>
            <a:off x="5476275" y="1359400"/>
            <a:ext cx="49119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PT" sz="1600">
                <a:solidFill>
                  <a:srgbClr val="F9F9F9"/>
                </a:solidFill>
                <a:latin typeface="Exo"/>
                <a:ea typeface="Exo"/>
                <a:cs typeface="Exo"/>
                <a:sym typeface="Exo"/>
              </a:rPr>
              <a:t>Tools for testing:</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Enzyme</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Jest</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react-testing-library</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React-unit</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Skin-deep</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Unexpected-react</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Cypress</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Selenium WebDriver</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Mocha</a:t>
            </a:r>
            <a:endParaRPr sz="1600">
              <a:solidFill>
                <a:srgbClr val="F9F9F9"/>
              </a:solidFill>
              <a:latin typeface="Exo"/>
              <a:ea typeface="Exo"/>
              <a:cs typeface="Exo"/>
              <a:sym typeface="Exo"/>
            </a:endParaRPr>
          </a:p>
          <a:p>
            <a:pPr indent="-330200" lvl="1" marL="1371600" rtl="0" algn="l">
              <a:lnSpc>
                <a:spcPct val="115000"/>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Protractor</a:t>
            </a:r>
            <a:endParaRPr sz="1600">
              <a:solidFill>
                <a:srgbClr val="F9F9F9"/>
              </a:solidFill>
              <a:latin typeface="Exo"/>
              <a:ea typeface="Exo"/>
              <a:cs typeface="Exo"/>
              <a:sym typeface="Ex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3"/>
          <p:cNvSpPr txBox="1"/>
          <p:nvPr/>
        </p:nvSpPr>
        <p:spPr>
          <a:xfrm>
            <a:off x="3072000" y="4435550"/>
            <a:ext cx="3000000" cy="3000000"/>
          </a:xfrm>
          <a:prstGeom prst="rect">
            <a:avLst/>
          </a:prstGeom>
          <a:noFill/>
          <a:ln>
            <a:noFill/>
          </a:ln>
        </p:spPr>
        <p:txBody>
          <a:bodyPr anchorCtr="0" anchor="t" bIns="91425" lIns="91425" spcFirstLastPara="1" rIns="91425" wrap="square" tIns="91425">
            <a:noAutofit/>
          </a:bodyPr>
          <a:lstStyle/>
          <a:p>
            <a:pPr indent="0" lvl="0" marL="0" rtl="0" algn="ctr">
              <a:lnSpc>
                <a:spcPct val="107916"/>
              </a:lnSpc>
              <a:spcBef>
                <a:spcPts val="600"/>
              </a:spcBef>
              <a:spcAft>
                <a:spcPts val="800"/>
              </a:spcAft>
              <a:buNone/>
            </a:pPr>
            <a:r>
              <a:rPr lang="pt-PT" sz="1600">
                <a:solidFill>
                  <a:srgbClr val="F9F9F9"/>
                </a:solidFill>
                <a:latin typeface="Exo"/>
                <a:ea typeface="Exo"/>
                <a:cs typeface="Exo"/>
                <a:sym typeface="Exo"/>
              </a:rPr>
              <a:t>Layer View</a:t>
            </a:r>
            <a:endParaRPr sz="1600">
              <a:solidFill>
                <a:srgbClr val="F9F9F9"/>
              </a:solidFill>
              <a:latin typeface="Exo"/>
              <a:ea typeface="Exo"/>
              <a:cs typeface="Exo"/>
              <a:sym typeface="Exo"/>
            </a:endParaRPr>
          </a:p>
        </p:txBody>
      </p:sp>
      <p:pic>
        <p:nvPicPr>
          <p:cNvPr id="121" name="Google Shape;121;p23"/>
          <p:cNvPicPr preferRelativeResize="0"/>
          <p:nvPr/>
        </p:nvPicPr>
        <p:blipFill>
          <a:blip r:embed="rId3">
            <a:alphaModFix/>
          </a:blip>
          <a:stretch>
            <a:fillRect/>
          </a:stretch>
        </p:blipFill>
        <p:spPr>
          <a:xfrm>
            <a:off x="1649123" y="235575"/>
            <a:ext cx="5845753" cy="3965602"/>
          </a:xfrm>
          <a:prstGeom prst="rect">
            <a:avLst/>
          </a:prstGeom>
          <a:noFill/>
          <a:ln>
            <a:noFill/>
          </a:ln>
        </p:spPr>
      </p:pic>
      <p:sp>
        <p:nvSpPr>
          <p:cNvPr id="122" name="Google Shape;122;p23"/>
          <p:cNvSpPr txBox="1"/>
          <p:nvPr/>
        </p:nvSpPr>
        <p:spPr>
          <a:xfrm>
            <a:off x="57900" y="284325"/>
            <a:ext cx="2189400" cy="83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SAD</a:t>
            </a:r>
            <a:endParaRPr sz="1600">
              <a:solidFill>
                <a:srgbClr val="FFFFFF"/>
              </a:solidFill>
              <a:latin typeface="Exo"/>
              <a:ea typeface="Exo"/>
              <a:cs typeface="Exo"/>
              <a:sym typeface="Ex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28" name="Google Shape;128;p24"/>
          <p:cNvSpPr txBox="1"/>
          <p:nvPr/>
        </p:nvSpPr>
        <p:spPr>
          <a:xfrm>
            <a:off x="1358325" y="1405725"/>
            <a:ext cx="6530100" cy="291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Exo"/>
              <a:ea typeface="Exo"/>
              <a:cs typeface="Exo"/>
              <a:sym typeface="Exo"/>
            </a:endParaRPr>
          </a:p>
        </p:txBody>
      </p:sp>
      <p:sp>
        <p:nvSpPr>
          <p:cNvPr id="129" name="Google Shape;129;p24"/>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Prototype</a:t>
            </a:r>
            <a:endParaRPr sz="1600">
              <a:solidFill>
                <a:srgbClr val="FFFFFF"/>
              </a:solidFill>
              <a:latin typeface="Exo"/>
              <a:ea typeface="Exo"/>
              <a:cs typeface="Exo"/>
              <a:sym typeface="Exo"/>
            </a:endParaRPr>
          </a:p>
        </p:txBody>
      </p:sp>
      <p:sp>
        <p:nvSpPr>
          <p:cNvPr id="130" name="Google Shape;130;p24"/>
          <p:cNvSpPr txBox="1"/>
          <p:nvPr/>
        </p:nvSpPr>
        <p:spPr>
          <a:xfrm>
            <a:off x="384700" y="2352050"/>
            <a:ext cx="2931000" cy="3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Main Page</a:t>
            </a:r>
            <a:endParaRPr sz="1600">
              <a:solidFill>
                <a:srgbClr val="FFFFFF"/>
              </a:solidFill>
              <a:latin typeface="Exo"/>
              <a:ea typeface="Exo"/>
              <a:cs typeface="Exo"/>
              <a:sym typeface="Exo"/>
            </a:endParaRPr>
          </a:p>
        </p:txBody>
      </p:sp>
      <p:pic>
        <p:nvPicPr>
          <p:cNvPr id="131" name="Google Shape;131;p24"/>
          <p:cNvPicPr preferRelativeResize="0"/>
          <p:nvPr/>
        </p:nvPicPr>
        <p:blipFill rotWithShape="1">
          <a:blip r:embed="rId4">
            <a:alphaModFix/>
          </a:blip>
          <a:srcRect b="49" l="0" r="0" t="49"/>
          <a:stretch/>
        </p:blipFill>
        <p:spPr>
          <a:xfrm>
            <a:off x="3667725" y="132080"/>
            <a:ext cx="5317598" cy="482787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5"/>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Prototype</a:t>
            </a:r>
            <a:endParaRPr sz="1600">
              <a:solidFill>
                <a:srgbClr val="FFFFFF"/>
              </a:solidFill>
              <a:latin typeface="Exo"/>
              <a:ea typeface="Exo"/>
              <a:cs typeface="Exo"/>
              <a:sym typeface="Exo"/>
            </a:endParaRPr>
          </a:p>
        </p:txBody>
      </p:sp>
      <p:sp>
        <p:nvSpPr>
          <p:cNvPr id="137" name="Google Shape;137;p25"/>
          <p:cNvSpPr txBox="1"/>
          <p:nvPr/>
        </p:nvSpPr>
        <p:spPr>
          <a:xfrm>
            <a:off x="384700" y="2377800"/>
            <a:ext cx="2931000" cy="3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Conference Page</a:t>
            </a:r>
            <a:endParaRPr sz="1600">
              <a:solidFill>
                <a:srgbClr val="FFFFFF"/>
              </a:solidFill>
              <a:latin typeface="Exo"/>
              <a:ea typeface="Exo"/>
              <a:cs typeface="Exo"/>
              <a:sym typeface="Exo"/>
            </a:endParaRPr>
          </a:p>
        </p:txBody>
      </p:sp>
      <p:pic>
        <p:nvPicPr>
          <p:cNvPr id="138" name="Google Shape;138;p25"/>
          <p:cNvPicPr preferRelativeResize="0"/>
          <p:nvPr/>
        </p:nvPicPr>
        <p:blipFill rotWithShape="1">
          <a:blip r:embed="rId3">
            <a:alphaModFix/>
          </a:blip>
          <a:srcRect b="0" l="0" r="0" t="9"/>
          <a:stretch/>
        </p:blipFill>
        <p:spPr>
          <a:xfrm>
            <a:off x="3640000" y="128200"/>
            <a:ext cx="5371675" cy="48815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6"/>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Prototype</a:t>
            </a:r>
            <a:endParaRPr sz="1600">
              <a:solidFill>
                <a:srgbClr val="FFFFFF"/>
              </a:solidFill>
              <a:latin typeface="Exo"/>
              <a:ea typeface="Exo"/>
              <a:cs typeface="Exo"/>
              <a:sym typeface="Exo"/>
            </a:endParaRPr>
          </a:p>
        </p:txBody>
      </p:sp>
      <p:sp>
        <p:nvSpPr>
          <p:cNvPr id="144" name="Google Shape;144;p26"/>
          <p:cNvSpPr txBox="1"/>
          <p:nvPr/>
        </p:nvSpPr>
        <p:spPr>
          <a:xfrm>
            <a:off x="384700" y="2377800"/>
            <a:ext cx="2931000" cy="3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Document Page</a:t>
            </a:r>
            <a:endParaRPr sz="1600">
              <a:solidFill>
                <a:srgbClr val="FFFFFF"/>
              </a:solidFill>
              <a:latin typeface="Exo"/>
              <a:ea typeface="Exo"/>
              <a:cs typeface="Exo"/>
              <a:sym typeface="Exo"/>
            </a:endParaRPr>
          </a:p>
        </p:txBody>
      </p:sp>
      <p:pic>
        <p:nvPicPr>
          <p:cNvPr id="145" name="Google Shape;145;p26"/>
          <p:cNvPicPr preferRelativeResize="0"/>
          <p:nvPr/>
        </p:nvPicPr>
        <p:blipFill>
          <a:blip r:embed="rId3">
            <a:alphaModFix/>
          </a:blip>
          <a:stretch>
            <a:fillRect/>
          </a:stretch>
        </p:blipFill>
        <p:spPr>
          <a:xfrm>
            <a:off x="3686350" y="131575"/>
            <a:ext cx="5333725" cy="4847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3">
            <a:alphaModFix/>
          </a:blip>
          <a:stretch>
            <a:fillRect/>
          </a:stretch>
        </p:blipFill>
        <p:spPr>
          <a:xfrm>
            <a:off x="3685675" y="152400"/>
            <a:ext cx="5320574" cy="4838700"/>
          </a:xfrm>
          <a:prstGeom prst="rect">
            <a:avLst/>
          </a:prstGeom>
          <a:noFill/>
          <a:ln>
            <a:noFill/>
          </a:ln>
        </p:spPr>
      </p:pic>
      <p:sp>
        <p:nvSpPr>
          <p:cNvPr id="151" name="Google Shape;151;p27"/>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Prototype</a:t>
            </a:r>
            <a:endParaRPr sz="1600">
              <a:solidFill>
                <a:srgbClr val="FFFFFF"/>
              </a:solidFill>
              <a:latin typeface="Exo"/>
              <a:ea typeface="Exo"/>
              <a:cs typeface="Exo"/>
              <a:sym typeface="Exo"/>
            </a:endParaRPr>
          </a:p>
        </p:txBody>
      </p:sp>
      <p:sp>
        <p:nvSpPr>
          <p:cNvPr id="153" name="Google Shape;153;p27"/>
          <p:cNvSpPr txBox="1"/>
          <p:nvPr/>
        </p:nvSpPr>
        <p:spPr>
          <a:xfrm>
            <a:off x="384700" y="2377800"/>
            <a:ext cx="2931000" cy="3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FFFFFF"/>
                </a:solidFill>
                <a:latin typeface="Exo"/>
                <a:ea typeface="Exo"/>
                <a:cs typeface="Exo"/>
                <a:sym typeface="Exo"/>
              </a:rPr>
              <a:t>Store</a:t>
            </a:r>
            <a:endParaRPr sz="1600">
              <a:solidFill>
                <a:srgbClr val="FFFFFF"/>
              </a:solidFill>
              <a:latin typeface="Exo"/>
              <a:ea typeface="Exo"/>
              <a:cs typeface="Exo"/>
              <a:sym typeface="Ex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8"/>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59" name="Google Shape;159;p28"/>
          <p:cNvSpPr txBox="1"/>
          <p:nvPr/>
        </p:nvSpPr>
        <p:spPr>
          <a:xfrm>
            <a:off x="743975" y="1740625"/>
            <a:ext cx="3679500" cy="2917500"/>
          </a:xfrm>
          <a:prstGeom prst="rect">
            <a:avLst/>
          </a:prstGeom>
          <a:noFill/>
          <a:ln>
            <a:noFill/>
          </a:ln>
        </p:spPr>
        <p:txBody>
          <a:bodyPr anchorCtr="0" anchor="t" bIns="91425" lIns="91425" spcFirstLastPara="1" rIns="91425" wrap="square" tIns="91425">
            <a:noAutofit/>
          </a:bodyPr>
          <a:lstStyle/>
          <a:p>
            <a:pPr indent="45720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The development cycle is divided in weekly sprints.</a:t>
            </a:r>
            <a:endParaRPr sz="1600">
              <a:solidFill>
                <a:srgbClr val="F9F9F9"/>
              </a:solidFill>
              <a:latin typeface="Exo"/>
              <a:ea typeface="Exo"/>
              <a:cs typeface="Exo"/>
              <a:sym typeface="Exo"/>
            </a:endParaRPr>
          </a:p>
          <a:p>
            <a:pPr indent="45720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The finished features are published to ‘master’ server at the end of each sprint. </a:t>
            </a:r>
            <a:endParaRPr sz="1600">
              <a:solidFill>
                <a:srgbClr val="F9F9F9"/>
              </a:solidFill>
              <a:latin typeface="Exo"/>
              <a:ea typeface="Exo"/>
              <a:cs typeface="Exo"/>
              <a:sym typeface="Exo"/>
            </a:endParaRPr>
          </a:p>
          <a:p>
            <a:pPr indent="45720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A staging server will be used to present the continued development efforts to our clients.</a:t>
            </a:r>
            <a:endParaRPr sz="1600">
              <a:solidFill>
                <a:srgbClr val="F9F9F9"/>
              </a:solidFill>
              <a:latin typeface="Exo"/>
              <a:ea typeface="Exo"/>
              <a:cs typeface="Exo"/>
              <a:sym typeface="Exo"/>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ctr">
              <a:spcBef>
                <a:spcPts val="0"/>
              </a:spcBef>
              <a:spcAft>
                <a:spcPts val="0"/>
              </a:spcAft>
              <a:buNone/>
            </a:pPr>
            <a:r>
              <a:rPr lang="pt-PT" sz="1600">
                <a:solidFill>
                  <a:srgbClr val="FFFFFF"/>
                </a:solidFill>
                <a:latin typeface="Exo"/>
                <a:ea typeface="Exo"/>
                <a:cs typeface="Exo"/>
                <a:sym typeface="Exo"/>
              </a:rPr>
              <a:t> </a:t>
            </a:r>
            <a:endParaRPr sz="1600">
              <a:solidFill>
                <a:srgbClr val="FFFFFF"/>
              </a:solidFill>
              <a:latin typeface="Exo"/>
              <a:ea typeface="Exo"/>
              <a:cs typeface="Exo"/>
              <a:sym typeface="Exo"/>
            </a:endParaRPr>
          </a:p>
        </p:txBody>
      </p:sp>
      <p:sp>
        <p:nvSpPr>
          <p:cNvPr id="160" name="Google Shape;160;p28"/>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Update</a:t>
            </a:r>
            <a:endParaRPr sz="1600">
              <a:solidFill>
                <a:srgbClr val="FFFFFF"/>
              </a:solidFill>
              <a:latin typeface="Exo"/>
              <a:ea typeface="Exo"/>
              <a:cs typeface="Exo"/>
              <a:sym typeface="Exo"/>
            </a:endParaRPr>
          </a:p>
        </p:txBody>
      </p:sp>
      <p:pic>
        <p:nvPicPr>
          <p:cNvPr id="161" name="Google Shape;161;p28"/>
          <p:cNvPicPr preferRelativeResize="0"/>
          <p:nvPr/>
        </p:nvPicPr>
        <p:blipFill>
          <a:blip r:embed="rId4">
            <a:alphaModFix/>
          </a:blip>
          <a:stretch>
            <a:fillRect/>
          </a:stretch>
        </p:blipFill>
        <p:spPr>
          <a:xfrm>
            <a:off x="5232712" y="1149225"/>
            <a:ext cx="3362912" cy="325923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165" name="Shape 165"/>
        <p:cNvGrpSpPr/>
        <p:nvPr/>
      </p:nvGrpSpPr>
      <p:grpSpPr>
        <a:xfrm>
          <a:off x="0" y="0"/>
          <a:ext cx="0" cy="0"/>
          <a:chOff x="0" y="0"/>
          <a:chExt cx="0" cy="0"/>
        </a:xfrm>
      </p:grpSpPr>
      <p:pic>
        <p:nvPicPr>
          <p:cNvPr id="166" name="Google Shape;166;p29"/>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67" name="Google Shape;167;p29"/>
          <p:cNvSpPr txBox="1"/>
          <p:nvPr/>
        </p:nvSpPr>
        <p:spPr>
          <a:xfrm>
            <a:off x="1914150" y="2008950"/>
            <a:ext cx="5315700" cy="11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6000">
                <a:solidFill>
                  <a:srgbClr val="444242"/>
                </a:solidFill>
                <a:latin typeface="Exo ExtraBold"/>
                <a:ea typeface="Exo ExtraBold"/>
                <a:cs typeface="Exo ExtraBold"/>
                <a:sym typeface="Exo ExtraBold"/>
              </a:rPr>
              <a:t>Porto Oculto</a:t>
            </a:r>
            <a:endParaRPr sz="6000">
              <a:solidFill>
                <a:srgbClr val="444242"/>
              </a:solidFill>
              <a:latin typeface="Exo ExtraBold"/>
              <a:ea typeface="Exo ExtraBold"/>
              <a:cs typeface="Exo ExtraBold"/>
              <a:sym typeface="Exo ExtraBold"/>
            </a:endParaRPr>
          </a:p>
        </p:txBody>
      </p:sp>
      <p:pic>
        <p:nvPicPr>
          <p:cNvPr id="168" name="Google Shape;168;p29"/>
          <p:cNvPicPr preferRelativeResize="0"/>
          <p:nvPr/>
        </p:nvPicPr>
        <p:blipFill>
          <a:blip r:embed="rId4">
            <a:alphaModFix/>
          </a:blip>
          <a:stretch>
            <a:fillRect/>
          </a:stretch>
        </p:blipFill>
        <p:spPr>
          <a:xfrm>
            <a:off x="914375" y="0"/>
            <a:ext cx="7315261"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172" name="Shape 172"/>
        <p:cNvGrpSpPr/>
        <p:nvPr/>
      </p:nvGrpSpPr>
      <p:grpSpPr>
        <a:xfrm>
          <a:off x="0" y="0"/>
          <a:ext cx="0" cy="0"/>
          <a:chOff x="0" y="0"/>
          <a:chExt cx="0" cy="0"/>
        </a:xfrm>
      </p:grpSpPr>
      <p:pic>
        <p:nvPicPr>
          <p:cNvPr id="173" name="Google Shape;173;p30"/>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74" name="Google Shape;174;p30"/>
          <p:cNvSpPr txBox="1"/>
          <p:nvPr/>
        </p:nvSpPr>
        <p:spPr>
          <a:xfrm>
            <a:off x="510900" y="2023725"/>
            <a:ext cx="8122200" cy="2917500"/>
          </a:xfrm>
          <a:prstGeom prst="rect">
            <a:avLst/>
          </a:prstGeom>
          <a:noFill/>
          <a:ln>
            <a:noFill/>
          </a:ln>
        </p:spPr>
        <p:txBody>
          <a:bodyPr anchorCtr="0" anchor="t" bIns="91425" lIns="91425" spcFirstLastPara="1" rIns="91425" wrap="square" tIns="91425">
            <a:noAutofit/>
          </a:bodyPr>
          <a:lstStyle/>
          <a:p>
            <a:pPr indent="457200" lvl="0" marL="0" rtl="0" algn="just">
              <a:lnSpc>
                <a:spcPct val="115000"/>
              </a:lnSpc>
              <a:spcBef>
                <a:spcPts val="0"/>
              </a:spcBef>
              <a:spcAft>
                <a:spcPts val="0"/>
              </a:spcAft>
              <a:buClr>
                <a:schemeClr val="dk1"/>
              </a:buClr>
              <a:buSzPts val="1100"/>
              <a:buFont typeface="Arial"/>
              <a:buNone/>
            </a:pPr>
            <a:r>
              <a:rPr lang="pt-PT" sz="1600">
                <a:solidFill>
                  <a:srgbClr val="444242"/>
                </a:solidFill>
                <a:latin typeface="Exo"/>
                <a:ea typeface="Exo"/>
                <a:cs typeface="Exo"/>
                <a:sym typeface="Exo"/>
              </a:rPr>
              <a:t>In Porto there are many buildings and areas that are abandoned. With the app people can identify these buildings and areas so they can be renovated, making the city even more beautiful and preserved.</a:t>
            </a:r>
            <a:endParaRPr sz="1600">
              <a:solidFill>
                <a:srgbClr val="444242"/>
              </a:solidFill>
              <a:latin typeface="Exo"/>
              <a:ea typeface="Exo"/>
              <a:cs typeface="Exo"/>
              <a:sym typeface="Exo"/>
            </a:endParaRPr>
          </a:p>
          <a:p>
            <a:pPr indent="0" lvl="0" marL="0" rtl="0" algn="l">
              <a:lnSpc>
                <a:spcPct val="115000"/>
              </a:lnSpc>
              <a:spcBef>
                <a:spcPts val="0"/>
              </a:spcBef>
              <a:spcAft>
                <a:spcPts val="0"/>
              </a:spcAft>
              <a:buClr>
                <a:schemeClr val="dk1"/>
              </a:buClr>
              <a:buSzPts val="1100"/>
              <a:buFont typeface="Arial"/>
              <a:buNone/>
            </a:pPr>
            <a:r>
              <a:t/>
            </a:r>
            <a:endParaRPr sz="1600">
              <a:solidFill>
                <a:srgbClr val="444242"/>
              </a:solidFill>
              <a:latin typeface="Exo"/>
              <a:ea typeface="Exo"/>
              <a:cs typeface="Exo"/>
              <a:sym typeface="Exo"/>
            </a:endParaRPr>
          </a:p>
          <a:p>
            <a:pPr indent="0" lvl="0" marL="0" rtl="0" algn="l">
              <a:lnSpc>
                <a:spcPct val="115000"/>
              </a:lnSpc>
              <a:spcBef>
                <a:spcPts val="0"/>
              </a:spcBef>
              <a:spcAft>
                <a:spcPts val="0"/>
              </a:spcAft>
              <a:buClr>
                <a:schemeClr val="dk1"/>
              </a:buClr>
              <a:buSzPts val="1100"/>
              <a:buFont typeface="Arial"/>
              <a:buNone/>
            </a:pPr>
            <a:r>
              <a:rPr b="1" i="1" lang="pt-PT" sz="1600">
                <a:solidFill>
                  <a:srgbClr val="444242"/>
                </a:solidFill>
                <a:latin typeface="Exo"/>
                <a:ea typeface="Exo"/>
                <a:cs typeface="Exo"/>
                <a:sym typeface="Exo"/>
              </a:rPr>
              <a:t>	Mobile Application: iOS and Android 	</a:t>
            </a:r>
            <a:endParaRPr b="1" i="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175" name="Google Shape;175;p30"/>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Product &amp; Problem</a:t>
            </a:r>
            <a:endParaRPr sz="1600">
              <a:solidFill>
                <a:srgbClr val="444242"/>
              </a:solidFill>
              <a:latin typeface="Exo"/>
              <a:ea typeface="Exo"/>
              <a:cs typeface="Exo"/>
              <a:sym typeface="Exo"/>
            </a:endParaRPr>
          </a:p>
        </p:txBody>
      </p:sp>
      <p:pic>
        <p:nvPicPr>
          <p:cNvPr id="176" name="Google Shape;176;p30"/>
          <p:cNvPicPr preferRelativeResize="0"/>
          <p:nvPr/>
        </p:nvPicPr>
        <p:blipFill>
          <a:blip r:embed="rId4">
            <a:alphaModFix/>
          </a:blip>
          <a:stretch>
            <a:fillRect/>
          </a:stretch>
        </p:blipFill>
        <p:spPr>
          <a:xfrm>
            <a:off x="6564300" y="3505197"/>
            <a:ext cx="1603151" cy="31996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180" name="Shape 180"/>
        <p:cNvGrpSpPr/>
        <p:nvPr/>
      </p:nvGrpSpPr>
      <p:grpSpPr>
        <a:xfrm>
          <a:off x="0" y="0"/>
          <a:ext cx="0" cy="0"/>
          <a:chOff x="0" y="0"/>
          <a:chExt cx="0" cy="0"/>
        </a:xfrm>
      </p:grpSpPr>
      <p:pic>
        <p:nvPicPr>
          <p:cNvPr id="181" name="Google Shape;181;p31"/>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82" name="Google Shape;182;p31"/>
          <p:cNvSpPr txBox="1"/>
          <p:nvPr/>
        </p:nvSpPr>
        <p:spPr>
          <a:xfrm>
            <a:off x="63000" y="2178275"/>
            <a:ext cx="9018000" cy="2917500"/>
          </a:xfrm>
          <a:prstGeom prst="rect">
            <a:avLst/>
          </a:prstGeom>
          <a:noFill/>
          <a:ln>
            <a:noFill/>
          </a:ln>
        </p:spPr>
        <p:txBody>
          <a:bodyPr anchorCtr="0" anchor="t" bIns="91425" lIns="91425" spcFirstLastPara="1" rIns="91425" wrap="square" tIns="91425">
            <a:noAutofit/>
          </a:bodyPr>
          <a:lstStyle/>
          <a:p>
            <a:pPr indent="457200" lvl="0" marL="0" rtl="0" algn="l">
              <a:lnSpc>
                <a:spcPct val="150000"/>
              </a:lnSpc>
              <a:spcBef>
                <a:spcPts val="0"/>
              </a:spcBef>
              <a:spcAft>
                <a:spcPts val="0"/>
              </a:spcAft>
              <a:buClr>
                <a:schemeClr val="dk1"/>
              </a:buClr>
              <a:buSzPts val="1100"/>
              <a:buFont typeface="Arial"/>
              <a:buNone/>
            </a:pPr>
            <a:r>
              <a:rPr i="1" lang="pt-PT" sz="1600">
                <a:solidFill>
                  <a:srgbClr val="444242"/>
                </a:solidFill>
                <a:latin typeface="Exo"/>
                <a:ea typeface="Exo"/>
                <a:cs typeface="Exo"/>
                <a:sym typeface="Exo"/>
              </a:rPr>
              <a:t>1. Map spaces and buildings that are empty, in ruins or abandoned from the city of Porto;</a:t>
            </a:r>
            <a:endParaRPr i="1" sz="1600">
              <a:solidFill>
                <a:srgbClr val="444242"/>
              </a:solidFill>
              <a:latin typeface="Exo"/>
              <a:ea typeface="Exo"/>
              <a:cs typeface="Exo"/>
              <a:sym typeface="Exo"/>
            </a:endParaRPr>
          </a:p>
          <a:p>
            <a:pPr indent="457200" lvl="0" marL="0" rtl="0" algn="l">
              <a:lnSpc>
                <a:spcPct val="150000"/>
              </a:lnSpc>
              <a:spcBef>
                <a:spcPts val="0"/>
              </a:spcBef>
              <a:spcAft>
                <a:spcPts val="0"/>
              </a:spcAft>
              <a:buClr>
                <a:schemeClr val="dk1"/>
              </a:buClr>
              <a:buSzPts val="1100"/>
              <a:buFont typeface="Arial"/>
              <a:buNone/>
            </a:pPr>
            <a:r>
              <a:rPr i="1" lang="pt-PT" sz="1600">
                <a:solidFill>
                  <a:srgbClr val="444242"/>
                </a:solidFill>
                <a:latin typeface="Exo"/>
                <a:ea typeface="Exo"/>
                <a:cs typeface="Exo"/>
                <a:sym typeface="Exo"/>
              </a:rPr>
              <a:t>2. Conscientialize for urban rehabilitation;</a:t>
            </a:r>
            <a:endParaRPr i="1" sz="1600">
              <a:solidFill>
                <a:srgbClr val="444242"/>
              </a:solidFill>
              <a:latin typeface="Exo"/>
              <a:ea typeface="Exo"/>
              <a:cs typeface="Exo"/>
              <a:sym typeface="Exo"/>
            </a:endParaRPr>
          </a:p>
          <a:p>
            <a:pPr indent="457200" lvl="0" marL="0" rtl="0" algn="l">
              <a:lnSpc>
                <a:spcPct val="150000"/>
              </a:lnSpc>
              <a:spcBef>
                <a:spcPts val="0"/>
              </a:spcBef>
              <a:spcAft>
                <a:spcPts val="0"/>
              </a:spcAft>
              <a:buClr>
                <a:schemeClr val="dk1"/>
              </a:buClr>
              <a:buSzPts val="1100"/>
              <a:buFont typeface="Arial"/>
              <a:buNone/>
            </a:pPr>
            <a:r>
              <a:rPr i="1" lang="pt-PT" sz="1600">
                <a:solidFill>
                  <a:srgbClr val="444242"/>
                </a:solidFill>
                <a:latin typeface="Exo"/>
                <a:ea typeface="Exo"/>
                <a:cs typeface="Exo"/>
                <a:sym typeface="Exo"/>
              </a:rPr>
              <a:t>3. Identify buildings of architectural interest;</a:t>
            </a:r>
            <a:endParaRPr i="1" sz="1600">
              <a:solidFill>
                <a:srgbClr val="444242"/>
              </a:solidFill>
              <a:latin typeface="Exo"/>
              <a:ea typeface="Exo"/>
              <a:cs typeface="Exo"/>
              <a:sym typeface="Exo"/>
            </a:endParaRPr>
          </a:p>
          <a:p>
            <a:pPr indent="457200" lvl="0" marL="0" rtl="0" algn="l">
              <a:lnSpc>
                <a:spcPct val="115000"/>
              </a:lnSpc>
              <a:spcBef>
                <a:spcPts val="0"/>
              </a:spcBef>
              <a:spcAft>
                <a:spcPts val="0"/>
              </a:spcAft>
              <a:buClr>
                <a:schemeClr val="dk1"/>
              </a:buClr>
              <a:buSzPts val="1100"/>
              <a:buFont typeface="Arial"/>
              <a:buNone/>
            </a:pPr>
            <a:r>
              <a:t/>
            </a:r>
            <a:endParaRPr b="1" i="1" sz="1100">
              <a:solidFill>
                <a:schemeClr val="dk1"/>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183" name="Google Shape;183;p31"/>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Business Objective</a:t>
            </a:r>
            <a:endParaRPr sz="1600">
              <a:solidFill>
                <a:srgbClr val="444242"/>
              </a:solidFill>
              <a:latin typeface="Exo"/>
              <a:ea typeface="Exo"/>
              <a:cs typeface="Exo"/>
              <a:sym typeface="Ex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BFBFB"/>
        </a:solidFill>
      </p:bgPr>
    </p:bg>
    <p:spTree>
      <p:nvGrpSpPr>
        <p:cNvPr id="60" name="Shape 60"/>
        <p:cNvGrpSpPr/>
        <p:nvPr/>
      </p:nvGrpSpPr>
      <p:grpSpPr>
        <a:xfrm>
          <a:off x="0" y="0"/>
          <a:ext cx="0" cy="0"/>
          <a:chOff x="0" y="0"/>
          <a:chExt cx="0" cy="0"/>
        </a:xfrm>
      </p:grpSpPr>
      <p:sp>
        <p:nvSpPr>
          <p:cNvPr id="61" name="Google Shape;61;p14"/>
          <p:cNvSpPr txBox="1"/>
          <p:nvPr>
            <p:ph idx="1" type="subTitle"/>
          </p:nvPr>
        </p:nvSpPr>
        <p:spPr>
          <a:xfrm>
            <a:off x="311700" y="2797175"/>
            <a:ext cx="8520600" cy="2323200"/>
          </a:xfrm>
          <a:prstGeom prst="rect">
            <a:avLst/>
          </a:prstGeom>
        </p:spPr>
        <p:txBody>
          <a:bodyPr anchorCtr="0" anchor="t" bIns="91425" lIns="91425" spcFirstLastPara="1" rIns="91425" wrap="square" tIns="91425">
            <a:noAutofit/>
          </a:bodyPr>
          <a:lstStyle/>
          <a:p>
            <a:pPr indent="0" lvl="0" marL="0" rtl="0" algn="just">
              <a:lnSpc>
                <a:spcPct val="107000"/>
              </a:lnSpc>
              <a:spcBef>
                <a:spcPts val="0"/>
              </a:spcBef>
              <a:spcAft>
                <a:spcPts val="0"/>
              </a:spcAft>
              <a:buClr>
                <a:schemeClr val="dk1"/>
              </a:buClr>
              <a:buSzPts val="1100"/>
              <a:buFont typeface="Arial"/>
              <a:buNone/>
            </a:pPr>
            <a:r>
              <a:rPr lang="pt-PT" sz="1400">
                <a:solidFill>
                  <a:schemeClr val="dk1"/>
                </a:solidFill>
                <a:latin typeface="Exo"/>
                <a:ea typeface="Exo"/>
                <a:cs typeface="Exo"/>
                <a:sym typeface="Exo"/>
              </a:rPr>
              <a:t>!VoidLab has its eyes in the future, always capturing the market trends and technological needs of the customer.</a:t>
            </a:r>
            <a:endParaRPr sz="1400">
              <a:solidFill>
                <a:schemeClr val="dk1"/>
              </a:solidFill>
              <a:latin typeface="Exo"/>
              <a:ea typeface="Exo"/>
              <a:cs typeface="Exo"/>
              <a:sym typeface="Exo"/>
            </a:endParaRPr>
          </a:p>
          <a:p>
            <a:pPr indent="0" lvl="0" marL="0" rtl="0" algn="just">
              <a:lnSpc>
                <a:spcPct val="107000"/>
              </a:lnSpc>
              <a:spcBef>
                <a:spcPts val="800"/>
              </a:spcBef>
              <a:spcAft>
                <a:spcPts val="0"/>
              </a:spcAft>
              <a:buClr>
                <a:schemeClr val="dk1"/>
              </a:buClr>
              <a:buSzPts val="1100"/>
              <a:buFont typeface="Arial"/>
              <a:buNone/>
            </a:pPr>
            <a:r>
              <a:rPr lang="pt-PT" sz="1400">
                <a:solidFill>
                  <a:schemeClr val="dk1"/>
                </a:solidFill>
                <a:latin typeface="Exo"/>
                <a:ea typeface="Exo"/>
                <a:cs typeface="Exo"/>
                <a:sym typeface="Exo"/>
              </a:rPr>
              <a:t>Our Business Analyst team seeks to understand your business in order to create a product that is aimed at you, with your resources in mind.</a:t>
            </a:r>
            <a:endParaRPr sz="1400">
              <a:solidFill>
                <a:schemeClr val="dk1"/>
              </a:solidFill>
              <a:latin typeface="Exo"/>
              <a:ea typeface="Exo"/>
              <a:cs typeface="Exo"/>
              <a:sym typeface="Exo"/>
            </a:endParaRPr>
          </a:p>
          <a:p>
            <a:pPr indent="0" lvl="0" marL="0" rtl="0" algn="just">
              <a:lnSpc>
                <a:spcPct val="107000"/>
              </a:lnSpc>
              <a:spcBef>
                <a:spcPts val="800"/>
              </a:spcBef>
              <a:spcAft>
                <a:spcPts val="0"/>
              </a:spcAft>
              <a:buClr>
                <a:schemeClr val="dk1"/>
              </a:buClr>
              <a:buSzPts val="1100"/>
              <a:buFont typeface="Arial"/>
              <a:buNone/>
            </a:pPr>
            <a:r>
              <a:rPr lang="pt-PT" sz="1400">
                <a:solidFill>
                  <a:schemeClr val="dk1"/>
                </a:solidFill>
                <a:latin typeface="Exo"/>
                <a:ea typeface="Exo"/>
                <a:cs typeface="Exo"/>
                <a:sym typeface="Exo"/>
              </a:rPr>
              <a:t>We aim to combine our skills in technology, multimedia and services in order to offer a product with the highest quality. With tailormade and fully customized solutions, we accompany the customer throughout the process as well as after its launch, ensuring a mechanism of support.</a:t>
            </a:r>
            <a:endParaRPr sz="1400">
              <a:solidFill>
                <a:schemeClr val="dk1"/>
              </a:solidFill>
              <a:latin typeface="Exo"/>
              <a:ea typeface="Exo"/>
              <a:cs typeface="Exo"/>
              <a:sym typeface="Exo"/>
            </a:endParaRPr>
          </a:p>
          <a:p>
            <a:pPr indent="0" lvl="0" marL="0" rtl="0" algn="ctr">
              <a:spcBef>
                <a:spcPts val="800"/>
              </a:spcBef>
              <a:spcAft>
                <a:spcPts val="0"/>
              </a:spcAft>
              <a:buNone/>
            </a:pPr>
            <a:r>
              <a:t/>
            </a:r>
            <a:endParaRPr/>
          </a:p>
        </p:txBody>
      </p:sp>
      <p:pic>
        <p:nvPicPr>
          <p:cNvPr id="62" name="Google Shape;62;p14"/>
          <p:cNvPicPr preferRelativeResize="0"/>
          <p:nvPr/>
        </p:nvPicPr>
        <p:blipFill>
          <a:blip r:embed="rId3">
            <a:alphaModFix/>
          </a:blip>
          <a:stretch>
            <a:fillRect/>
          </a:stretch>
        </p:blipFill>
        <p:spPr>
          <a:xfrm>
            <a:off x="2353850" y="0"/>
            <a:ext cx="4320000" cy="2520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187" name="Shape 187"/>
        <p:cNvGrpSpPr/>
        <p:nvPr/>
      </p:nvGrpSpPr>
      <p:grpSpPr>
        <a:xfrm>
          <a:off x="0" y="0"/>
          <a:ext cx="0" cy="0"/>
          <a:chOff x="0" y="0"/>
          <a:chExt cx="0" cy="0"/>
        </a:xfrm>
      </p:grpSpPr>
      <p:pic>
        <p:nvPicPr>
          <p:cNvPr id="188" name="Google Shape;188;p32"/>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89" name="Google Shape;189;p32"/>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Documentation</a:t>
            </a:r>
            <a:endParaRPr sz="1600">
              <a:solidFill>
                <a:srgbClr val="444242"/>
              </a:solidFill>
              <a:latin typeface="Exo"/>
              <a:ea typeface="Exo"/>
              <a:cs typeface="Exo"/>
              <a:sym typeface="Exo"/>
            </a:endParaRPr>
          </a:p>
        </p:txBody>
      </p:sp>
      <p:sp>
        <p:nvSpPr>
          <p:cNvPr id="190" name="Google Shape;190;p32"/>
          <p:cNvSpPr txBox="1"/>
          <p:nvPr/>
        </p:nvSpPr>
        <p:spPr>
          <a:xfrm>
            <a:off x="-580075" y="1113250"/>
            <a:ext cx="1551300" cy="3480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 </a:t>
            </a:r>
            <a:r>
              <a:rPr b="1" lang="pt-PT" sz="1500">
                <a:solidFill>
                  <a:srgbClr val="444242"/>
                </a:solidFill>
                <a:latin typeface="Exo"/>
                <a:ea typeface="Exo"/>
                <a:cs typeface="Exo"/>
                <a:sym typeface="Exo"/>
              </a:rPr>
              <a:t>SRS</a:t>
            </a:r>
            <a:endParaRPr b="1" sz="15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pic>
        <p:nvPicPr>
          <p:cNvPr id="191" name="Google Shape;191;p32"/>
          <p:cNvPicPr preferRelativeResize="0"/>
          <p:nvPr/>
        </p:nvPicPr>
        <p:blipFill>
          <a:blip r:embed="rId4">
            <a:alphaModFix/>
          </a:blip>
          <a:stretch>
            <a:fillRect/>
          </a:stretch>
        </p:blipFill>
        <p:spPr>
          <a:xfrm>
            <a:off x="608150" y="936225"/>
            <a:ext cx="7483714" cy="420727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195" name="Shape 195"/>
        <p:cNvGrpSpPr/>
        <p:nvPr/>
      </p:nvGrpSpPr>
      <p:grpSpPr>
        <a:xfrm>
          <a:off x="0" y="0"/>
          <a:ext cx="0" cy="0"/>
          <a:chOff x="0" y="0"/>
          <a:chExt cx="0" cy="0"/>
        </a:xfrm>
      </p:grpSpPr>
      <p:pic>
        <p:nvPicPr>
          <p:cNvPr id="196" name="Google Shape;196;p33"/>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97" name="Google Shape;197;p33"/>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Documentation</a:t>
            </a:r>
            <a:endParaRPr sz="1600">
              <a:solidFill>
                <a:srgbClr val="444242"/>
              </a:solidFill>
              <a:latin typeface="Exo"/>
              <a:ea typeface="Exo"/>
              <a:cs typeface="Exo"/>
              <a:sym typeface="Exo"/>
            </a:endParaRPr>
          </a:p>
        </p:txBody>
      </p:sp>
      <p:sp>
        <p:nvSpPr>
          <p:cNvPr id="198" name="Google Shape;198;p33"/>
          <p:cNvSpPr txBox="1"/>
          <p:nvPr/>
        </p:nvSpPr>
        <p:spPr>
          <a:xfrm>
            <a:off x="-431775" y="1354500"/>
            <a:ext cx="66546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ATP</a:t>
            </a:r>
            <a:endParaRPr b="1" sz="15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i="1"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Sprint Testing</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lang="pt-PT" sz="1600">
                <a:solidFill>
                  <a:srgbClr val="444242"/>
                </a:solidFill>
                <a:latin typeface="Exo"/>
                <a:ea typeface="Exo"/>
                <a:cs typeface="Exo"/>
                <a:sym typeface="Exo"/>
              </a:rPr>
              <a:t>_Alpha Testing</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lang="pt-PT" sz="1600">
                <a:solidFill>
                  <a:srgbClr val="444242"/>
                </a:solidFill>
                <a:latin typeface="Exo"/>
                <a:ea typeface="Exo"/>
                <a:cs typeface="Exo"/>
                <a:sym typeface="Exo"/>
              </a:rPr>
              <a:t>_Beta Testing</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lang="pt-PT" sz="1600">
                <a:solidFill>
                  <a:srgbClr val="444242"/>
                </a:solidFill>
                <a:latin typeface="Exo"/>
                <a:ea typeface="Exo"/>
                <a:cs typeface="Exo"/>
                <a:sym typeface="Exo"/>
              </a:rPr>
              <a:t>_UI Testing</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lang="pt-PT" sz="1600">
                <a:solidFill>
                  <a:srgbClr val="444242"/>
                </a:solidFill>
                <a:latin typeface="Exo"/>
                <a:ea typeface="Exo"/>
                <a:cs typeface="Exo"/>
                <a:sym typeface="Exo"/>
              </a:rPr>
              <a:t>_Stress Testing </a:t>
            </a:r>
            <a:r>
              <a:rPr lang="pt-PT" sz="1600">
                <a:solidFill>
                  <a:srgbClr val="444242"/>
                </a:solidFill>
                <a:latin typeface="Exo"/>
                <a:ea typeface="Exo"/>
                <a:cs typeface="Exo"/>
                <a:sym typeface="Exo"/>
              </a:rPr>
              <a:t>(Jmeter)</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b="1" lang="pt-PT" sz="1600">
                <a:solidFill>
                  <a:srgbClr val="444242"/>
                </a:solidFill>
                <a:latin typeface="Exo"/>
                <a:ea typeface="Exo"/>
                <a:cs typeface="Exo"/>
                <a:sym typeface="Exo"/>
              </a:rPr>
              <a:t>_Load Testing </a:t>
            </a:r>
            <a:r>
              <a:rPr lang="pt-PT" sz="1600">
                <a:solidFill>
                  <a:srgbClr val="444242"/>
                </a:solidFill>
                <a:latin typeface="Exo"/>
                <a:ea typeface="Exo"/>
                <a:cs typeface="Exo"/>
                <a:sym typeface="Exo"/>
              </a:rPr>
              <a:t>(Jmeter)</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199" name="Google Shape;199;p33"/>
          <p:cNvSpPr txBox="1"/>
          <p:nvPr/>
        </p:nvSpPr>
        <p:spPr>
          <a:xfrm>
            <a:off x="2906250" y="1354500"/>
            <a:ext cx="47793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SAD</a:t>
            </a:r>
            <a:endParaRPr b="1" sz="15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pic>
        <p:nvPicPr>
          <p:cNvPr id="200" name="Google Shape;200;p33"/>
          <p:cNvPicPr preferRelativeResize="0"/>
          <p:nvPr/>
        </p:nvPicPr>
        <p:blipFill>
          <a:blip r:embed="rId4">
            <a:alphaModFix/>
          </a:blip>
          <a:stretch>
            <a:fillRect/>
          </a:stretch>
        </p:blipFill>
        <p:spPr>
          <a:xfrm>
            <a:off x="4635540" y="1081125"/>
            <a:ext cx="3863312" cy="3924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04" name="Shape 204"/>
        <p:cNvGrpSpPr/>
        <p:nvPr/>
      </p:nvGrpSpPr>
      <p:grpSpPr>
        <a:xfrm>
          <a:off x="0" y="0"/>
          <a:ext cx="0" cy="0"/>
          <a:chOff x="0" y="0"/>
          <a:chExt cx="0" cy="0"/>
        </a:xfrm>
      </p:grpSpPr>
      <p:pic>
        <p:nvPicPr>
          <p:cNvPr id="205" name="Google Shape;205;p34"/>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06" name="Google Shape;206;p34"/>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207" name="Google Shape;207;p34"/>
          <p:cNvPicPr preferRelativeResize="0"/>
          <p:nvPr/>
        </p:nvPicPr>
        <p:blipFill>
          <a:blip r:embed="rId4">
            <a:alphaModFix/>
          </a:blip>
          <a:stretch>
            <a:fillRect/>
          </a:stretch>
        </p:blipFill>
        <p:spPr>
          <a:xfrm>
            <a:off x="4571997" y="1043302"/>
            <a:ext cx="4098273" cy="3056899"/>
          </a:xfrm>
          <a:prstGeom prst="rect">
            <a:avLst/>
          </a:prstGeom>
          <a:noFill/>
          <a:ln>
            <a:noFill/>
          </a:ln>
        </p:spPr>
      </p:pic>
      <p:pic>
        <p:nvPicPr>
          <p:cNvPr id="208" name="Google Shape;208;p34"/>
          <p:cNvPicPr preferRelativeResize="0"/>
          <p:nvPr/>
        </p:nvPicPr>
        <p:blipFill>
          <a:blip r:embed="rId5">
            <a:alphaModFix/>
          </a:blip>
          <a:stretch>
            <a:fillRect/>
          </a:stretch>
        </p:blipFill>
        <p:spPr>
          <a:xfrm>
            <a:off x="594550" y="1361725"/>
            <a:ext cx="3549175" cy="3115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12" name="Shape 212"/>
        <p:cNvGrpSpPr/>
        <p:nvPr/>
      </p:nvGrpSpPr>
      <p:grpSpPr>
        <a:xfrm>
          <a:off x="0" y="0"/>
          <a:ext cx="0" cy="0"/>
          <a:chOff x="0" y="0"/>
          <a:chExt cx="0" cy="0"/>
        </a:xfrm>
      </p:grpSpPr>
      <p:sp>
        <p:nvSpPr>
          <p:cNvPr id="213" name="Google Shape;213;p35"/>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214" name="Google Shape;214;p35"/>
          <p:cNvPicPr preferRelativeResize="0"/>
          <p:nvPr/>
        </p:nvPicPr>
        <p:blipFill>
          <a:blip r:embed="rId3">
            <a:alphaModFix/>
          </a:blip>
          <a:stretch>
            <a:fillRect/>
          </a:stretch>
        </p:blipFill>
        <p:spPr>
          <a:xfrm>
            <a:off x="297849" y="1735658"/>
            <a:ext cx="4031623" cy="3129124"/>
          </a:xfrm>
          <a:prstGeom prst="rect">
            <a:avLst/>
          </a:prstGeom>
          <a:noFill/>
          <a:ln>
            <a:noFill/>
          </a:ln>
        </p:spPr>
      </p:pic>
      <p:pic>
        <p:nvPicPr>
          <p:cNvPr id="215" name="Google Shape;215;p35"/>
          <p:cNvPicPr preferRelativeResize="0"/>
          <p:nvPr/>
        </p:nvPicPr>
        <p:blipFill>
          <a:blip r:embed="rId4">
            <a:alphaModFix/>
          </a:blip>
          <a:stretch>
            <a:fillRect/>
          </a:stretch>
        </p:blipFill>
        <p:spPr>
          <a:xfrm>
            <a:off x="3178025" y="409235"/>
            <a:ext cx="5354948" cy="327449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19" name="Shape 219"/>
        <p:cNvGrpSpPr/>
        <p:nvPr/>
      </p:nvGrpSpPr>
      <p:grpSpPr>
        <a:xfrm>
          <a:off x="0" y="0"/>
          <a:ext cx="0" cy="0"/>
          <a:chOff x="0" y="0"/>
          <a:chExt cx="0" cy="0"/>
        </a:xfrm>
      </p:grpSpPr>
      <p:sp>
        <p:nvSpPr>
          <p:cNvPr id="220" name="Google Shape;220;p36"/>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221" name="Google Shape;221;p36"/>
          <p:cNvPicPr preferRelativeResize="0"/>
          <p:nvPr/>
        </p:nvPicPr>
        <p:blipFill>
          <a:blip r:embed="rId3">
            <a:alphaModFix/>
          </a:blip>
          <a:stretch>
            <a:fillRect/>
          </a:stretch>
        </p:blipFill>
        <p:spPr>
          <a:xfrm>
            <a:off x="78097" y="1538125"/>
            <a:ext cx="4180776" cy="3383127"/>
          </a:xfrm>
          <a:prstGeom prst="rect">
            <a:avLst/>
          </a:prstGeom>
          <a:noFill/>
          <a:ln>
            <a:noFill/>
          </a:ln>
        </p:spPr>
      </p:pic>
      <p:pic>
        <p:nvPicPr>
          <p:cNvPr id="222" name="Google Shape;222;p36"/>
          <p:cNvPicPr preferRelativeResize="0"/>
          <p:nvPr/>
        </p:nvPicPr>
        <p:blipFill>
          <a:blip r:embed="rId4">
            <a:alphaModFix/>
          </a:blip>
          <a:stretch>
            <a:fillRect/>
          </a:stretch>
        </p:blipFill>
        <p:spPr>
          <a:xfrm>
            <a:off x="4418324" y="303372"/>
            <a:ext cx="4667824" cy="31996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26" name="Shape 226"/>
        <p:cNvGrpSpPr/>
        <p:nvPr/>
      </p:nvGrpSpPr>
      <p:grpSpPr>
        <a:xfrm>
          <a:off x="0" y="0"/>
          <a:ext cx="0" cy="0"/>
          <a:chOff x="0" y="0"/>
          <a:chExt cx="0" cy="0"/>
        </a:xfrm>
      </p:grpSpPr>
      <p:sp>
        <p:nvSpPr>
          <p:cNvPr id="227" name="Google Shape;227;p37"/>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228" name="Google Shape;228;p37"/>
          <p:cNvPicPr preferRelativeResize="0"/>
          <p:nvPr/>
        </p:nvPicPr>
        <p:blipFill>
          <a:blip r:embed="rId3">
            <a:alphaModFix/>
          </a:blip>
          <a:stretch>
            <a:fillRect/>
          </a:stretch>
        </p:blipFill>
        <p:spPr>
          <a:xfrm>
            <a:off x="349339" y="1393775"/>
            <a:ext cx="4145047" cy="3437796"/>
          </a:xfrm>
          <a:prstGeom prst="rect">
            <a:avLst/>
          </a:prstGeom>
          <a:noFill/>
          <a:ln>
            <a:noFill/>
          </a:ln>
        </p:spPr>
      </p:pic>
      <p:pic>
        <p:nvPicPr>
          <p:cNvPr id="229" name="Google Shape;229;p37"/>
          <p:cNvPicPr preferRelativeResize="0"/>
          <p:nvPr/>
        </p:nvPicPr>
        <p:blipFill>
          <a:blip r:embed="rId4">
            <a:alphaModFix/>
          </a:blip>
          <a:stretch>
            <a:fillRect/>
          </a:stretch>
        </p:blipFill>
        <p:spPr>
          <a:xfrm>
            <a:off x="4907858" y="698886"/>
            <a:ext cx="3486147" cy="36276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33" name="Shape 233"/>
        <p:cNvGrpSpPr/>
        <p:nvPr/>
      </p:nvGrpSpPr>
      <p:grpSpPr>
        <a:xfrm>
          <a:off x="0" y="0"/>
          <a:ext cx="0" cy="0"/>
          <a:chOff x="0" y="0"/>
          <a:chExt cx="0" cy="0"/>
        </a:xfrm>
      </p:grpSpPr>
      <p:sp>
        <p:nvSpPr>
          <p:cNvPr id="234" name="Google Shape;234;p38"/>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235" name="Google Shape;235;p38"/>
          <p:cNvPicPr preferRelativeResize="0"/>
          <p:nvPr/>
        </p:nvPicPr>
        <p:blipFill>
          <a:blip r:embed="rId3">
            <a:alphaModFix/>
          </a:blip>
          <a:stretch>
            <a:fillRect/>
          </a:stretch>
        </p:blipFill>
        <p:spPr>
          <a:xfrm>
            <a:off x="1410050" y="1176550"/>
            <a:ext cx="6177498" cy="40967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39" name="Shape 239"/>
        <p:cNvGrpSpPr/>
        <p:nvPr/>
      </p:nvGrpSpPr>
      <p:grpSpPr>
        <a:xfrm>
          <a:off x="0" y="0"/>
          <a:ext cx="0" cy="0"/>
          <a:chOff x="0" y="0"/>
          <a:chExt cx="0" cy="0"/>
        </a:xfrm>
      </p:grpSpPr>
      <p:pic>
        <p:nvPicPr>
          <p:cNvPr id="240" name="Google Shape;240;p39"/>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41" name="Google Shape;241;p39"/>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Update</a:t>
            </a:r>
            <a:endParaRPr sz="1600">
              <a:solidFill>
                <a:srgbClr val="444242"/>
              </a:solidFill>
              <a:latin typeface="Exo"/>
              <a:ea typeface="Exo"/>
              <a:cs typeface="Exo"/>
              <a:sym typeface="Exo"/>
            </a:endParaRPr>
          </a:p>
        </p:txBody>
      </p:sp>
      <p:sp>
        <p:nvSpPr>
          <p:cNvPr id="242" name="Google Shape;242;p39"/>
          <p:cNvSpPr txBox="1"/>
          <p:nvPr/>
        </p:nvSpPr>
        <p:spPr>
          <a:xfrm>
            <a:off x="-375300" y="1401400"/>
            <a:ext cx="61329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600">
                <a:solidFill>
                  <a:srgbClr val="444242"/>
                </a:solidFill>
                <a:latin typeface="Exo"/>
                <a:ea typeface="Exo"/>
                <a:cs typeface="Exo"/>
                <a:sym typeface="Exo"/>
              </a:rPr>
              <a:t>Conception</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_Identify the needs, purpose </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and expectations;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_Identify the risks of the project;</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_Definition of the stakeholders;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_Presentation</a:t>
            </a:r>
            <a:r>
              <a:rPr lang="pt-PT" sz="1600">
                <a:solidFill>
                  <a:srgbClr val="444242"/>
                </a:solidFill>
                <a:latin typeface="Exo"/>
                <a:ea typeface="Exo"/>
                <a:cs typeface="Exo"/>
                <a:sym typeface="Exo"/>
              </a:rPr>
              <a:t> of the project team.</a:t>
            </a:r>
            <a:endParaRPr sz="1600">
              <a:solidFill>
                <a:srgbClr val="444242"/>
              </a:solidFill>
              <a:latin typeface="Exo"/>
              <a:ea typeface="Exo"/>
              <a:cs typeface="Exo"/>
              <a:sym typeface="Exo"/>
            </a:endParaRPr>
          </a:p>
          <a:p>
            <a:pPr indent="457200" lvl="0" marL="4572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Products:</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_Kick</a:t>
            </a:r>
            <a:r>
              <a:rPr lang="pt-PT" sz="1600">
                <a:solidFill>
                  <a:srgbClr val="444242"/>
                </a:solidFill>
                <a:latin typeface="Exo"/>
                <a:ea typeface="Exo"/>
                <a:cs typeface="Exo"/>
                <a:sym typeface="Exo"/>
              </a:rPr>
              <a:t>-off;</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_Initial</a:t>
            </a:r>
            <a:r>
              <a:rPr lang="pt-PT" sz="1600">
                <a:solidFill>
                  <a:srgbClr val="444242"/>
                </a:solidFill>
                <a:latin typeface="Exo"/>
                <a:ea typeface="Exo"/>
                <a:cs typeface="Exo"/>
                <a:sym typeface="Exo"/>
              </a:rPr>
              <a:t> cronogram.</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243" name="Google Shape;243;p39"/>
          <p:cNvSpPr txBox="1"/>
          <p:nvPr/>
        </p:nvSpPr>
        <p:spPr>
          <a:xfrm>
            <a:off x="3743925" y="1401400"/>
            <a:ext cx="61329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600">
                <a:solidFill>
                  <a:srgbClr val="444242"/>
                </a:solidFill>
                <a:latin typeface="Exo"/>
                <a:ea typeface="Exo"/>
                <a:cs typeface="Exo"/>
                <a:sym typeface="Exo"/>
              </a:rPr>
              <a:t>Plan</a:t>
            </a:r>
            <a:endParaRPr b="1" sz="1600">
              <a:solidFill>
                <a:srgbClr val="444242"/>
              </a:solidFill>
              <a:latin typeface="Exo"/>
              <a:ea typeface="Exo"/>
              <a:cs typeface="Exo"/>
              <a:sym typeface="Exo"/>
            </a:endParaRPr>
          </a:p>
          <a:p>
            <a:pPr indent="0" lvl="0" marL="914400" rtl="0" algn="l">
              <a:lnSpc>
                <a:spcPct val="115000"/>
              </a:lnSpc>
              <a:spcBef>
                <a:spcPts val="0"/>
              </a:spcBef>
              <a:spcAft>
                <a:spcPts val="0"/>
              </a:spcAft>
              <a:buNone/>
            </a:pPr>
            <a:r>
              <a:rPr b="1" lang="pt-PT" sz="1600">
                <a:solidFill>
                  <a:srgbClr val="444242"/>
                </a:solidFill>
                <a:latin typeface="Exo"/>
                <a:ea typeface="Exo"/>
                <a:cs typeface="Exo"/>
                <a:sym typeface="Exo"/>
              </a:rPr>
              <a:t>_Activities:</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_Elaboration of the Schedule;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_Identification and analysis of risks;</a:t>
            </a:r>
            <a:endParaRPr sz="1600">
              <a:solidFill>
                <a:srgbClr val="444242"/>
              </a:solidFill>
              <a:latin typeface="Exo"/>
              <a:ea typeface="Exo"/>
              <a:cs typeface="Exo"/>
              <a:sym typeface="Exo"/>
            </a:endParaRPr>
          </a:p>
          <a:p>
            <a:pPr indent="457200" lvl="0" marL="4572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Product:</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_Project Plan.</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247" name="Shape 247"/>
        <p:cNvGrpSpPr/>
        <p:nvPr/>
      </p:nvGrpSpPr>
      <p:grpSpPr>
        <a:xfrm>
          <a:off x="0" y="0"/>
          <a:ext cx="0" cy="0"/>
          <a:chOff x="0" y="0"/>
          <a:chExt cx="0" cy="0"/>
        </a:xfrm>
      </p:grpSpPr>
      <p:pic>
        <p:nvPicPr>
          <p:cNvPr id="248" name="Google Shape;248;p40"/>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49" name="Google Shape;249;p40"/>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Update</a:t>
            </a:r>
            <a:endParaRPr sz="1600">
              <a:solidFill>
                <a:srgbClr val="444242"/>
              </a:solidFill>
              <a:latin typeface="Exo"/>
              <a:ea typeface="Exo"/>
              <a:cs typeface="Exo"/>
              <a:sym typeface="Exo"/>
            </a:endParaRPr>
          </a:p>
        </p:txBody>
      </p:sp>
      <p:sp>
        <p:nvSpPr>
          <p:cNvPr id="250" name="Google Shape;250;p40"/>
          <p:cNvSpPr txBox="1"/>
          <p:nvPr/>
        </p:nvSpPr>
        <p:spPr>
          <a:xfrm>
            <a:off x="-527700" y="1477600"/>
            <a:ext cx="61329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600">
                <a:solidFill>
                  <a:srgbClr val="444242"/>
                </a:solidFill>
                <a:latin typeface="Exo"/>
                <a:ea typeface="Exo"/>
                <a:cs typeface="Exo"/>
                <a:sym typeface="Exo"/>
              </a:rPr>
              <a:t>Requirements Analysis</a:t>
            </a:r>
            <a:endParaRPr b="1" sz="1600">
              <a:solidFill>
                <a:srgbClr val="444242"/>
              </a:solidFill>
              <a:latin typeface="Exo"/>
              <a:ea typeface="Exo"/>
              <a:cs typeface="Exo"/>
              <a:sym typeface="Exo"/>
            </a:endParaRPr>
          </a:p>
          <a:p>
            <a:pPr indent="0" lvl="0" marL="9144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Activities:</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_Conduct interviews with managers;</a:t>
            </a:r>
            <a:endParaRPr sz="1600">
              <a:solidFill>
                <a:srgbClr val="444242"/>
              </a:solidFill>
              <a:latin typeface="Exo"/>
              <a:ea typeface="Exo"/>
              <a:cs typeface="Exo"/>
              <a:sym typeface="Exo"/>
            </a:endParaRPr>
          </a:p>
          <a:p>
            <a:pPr indent="457200" lvl="0" marL="4572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Products:</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_System Requiement Specification;</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_Software Architecture Document;</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_Acceptance Tests Plan;</a:t>
            </a:r>
            <a:endParaRPr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_Prototype.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251" name="Google Shape;251;p40"/>
          <p:cNvSpPr txBox="1"/>
          <p:nvPr/>
        </p:nvSpPr>
        <p:spPr>
          <a:xfrm>
            <a:off x="3839925" y="1418975"/>
            <a:ext cx="53805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600">
                <a:solidFill>
                  <a:srgbClr val="444242"/>
                </a:solidFill>
                <a:latin typeface="Exo"/>
                <a:ea typeface="Exo"/>
                <a:cs typeface="Exo"/>
                <a:sym typeface="Exo"/>
              </a:rPr>
              <a:t>Development</a:t>
            </a:r>
            <a:endParaRPr b="1" sz="1600">
              <a:solidFill>
                <a:srgbClr val="444242"/>
              </a:solidFill>
              <a:latin typeface="Exo"/>
              <a:ea typeface="Exo"/>
              <a:cs typeface="Exo"/>
              <a:sym typeface="Exo"/>
            </a:endParaRPr>
          </a:p>
          <a:p>
            <a:pPr indent="0" lvl="0" marL="9144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Activities:</a:t>
            </a:r>
            <a:endParaRPr b="1" sz="16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lang="pt-PT" sz="1600">
                <a:solidFill>
                  <a:srgbClr val="444242"/>
                </a:solidFill>
                <a:latin typeface="Exo"/>
                <a:ea typeface="Exo"/>
                <a:cs typeface="Exo"/>
                <a:sym typeface="Exo"/>
              </a:rPr>
              <a:t>_Construction Phase;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_Functional Phase;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457200" lvl="0" marL="457200" rtl="0" algn="l">
              <a:lnSpc>
                <a:spcPct val="115000"/>
              </a:lnSpc>
              <a:spcBef>
                <a:spcPts val="0"/>
              </a:spcBef>
              <a:spcAft>
                <a:spcPts val="0"/>
              </a:spcAft>
              <a:buNone/>
            </a:pPr>
            <a:r>
              <a:rPr b="1" lang="pt-PT" sz="1600">
                <a:solidFill>
                  <a:srgbClr val="444242"/>
                </a:solidFill>
                <a:latin typeface="Exo"/>
                <a:ea typeface="Exo"/>
                <a:cs typeface="Exo"/>
                <a:sym typeface="Exo"/>
              </a:rPr>
              <a:t>Delivery</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_Presentation of the final product.</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4242"/>
        </a:solidFill>
      </p:bgPr>
    </p:bg>
    <p:spTree>
      <p:nvGrpSpPr>
        <p:cNvPr id="255" name="Shape 255"/>
        <p:cNvGrpSpPr/>
        <p:nvPr/>
      </p:nvGrpSpPr>
      <p:grpSpPr>
        <a:xfrm>
          <a:off x="0" y="0"/>
          <a:ext cx="0" cy="0"/>
          <a:chOff x="0" y="0"/>
          <a:chExt cx="0" cy="0"/>
        </a:xfrm>
      </p:grpSpPr>
      <p:pic>
        <p:nvPicPr>
          <p:cNvPr id="256" name="Google Shape;256;p41"/>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57" name="Google Shape;257;p41"/>
          <p:cNvSpPr txBox="1"/>
          <p:nvPr/>
        </p:nvSpPr>
        <p:spPr>
          <a:xfrm>
            <a:off x="1974000" y="2008950"/>
            <a:ext cx="5135700" cy="11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6000">
                <a:solidFill>
                  <a:srgbClr val="FFFFFF"/>
                </a:solidFill>
                <a:latin typeface="Exo ExtraBold"/>
                <a:ea typeface="Exo ExtraBold"/>
                <a:cs typeface="Exo ExtraBold"/>
                <a:sym typeface="Exo ExtraBold"/>
              </a:rPr>
              <a:t>EFACEC</a:t>
            </a:r>
            <a:endParaRPr sz="6000">
              <a:solidFill>
                <a:srgbClr val="FFFFFF"/>
              </a:solidFill>
              <a:latin typeface="Exo ExtraBold"/>
              <a:ea typeface="Exo ExtraBold"/>
              <a:cs typeface="Exo ExtraBold"/>
              <a:sym typeface="Exo ExtraBold"/>
            </a:endParaRPr>
          </a:p>
        </p:txBody>
      </p:sp>
      <p:pic>
        <p:nvPicPr>
          <p:cNvPr id="258" name="Google Shape;258;p41"/>
          <p:cNvPicPr preferRelativeResize="0"/>
          <p:nvPr/>
        </p:nvPicPr>
        <p:blipFill>
          <a:blip r:embed="rId4">
            <a:alphaModFix/>
          </a:blip>
          <a:stretch>
            <a:fillRect/>
          </a:stretch>
        </p:blipFill>
        <p:spPr>
          <a:xfrm>
            <a:off x="914363" y="0"/>
            <a:ext cx="7315272"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BFBFB"/>
        </a:solidFill>
      </p:bgPr>
    </p:bg>
    <p:spTree>
      <p:nvGrpSpPr>
        <p:cNvPr id="66" name="Shape 66"/>
        <p:cNvGrpSpPr/>
        <p:nvPr/>
      </p:nvGrpSpPr>
      <p:grpSpPr>
        <a:xfrm>
          <a:off x="0" y="0"/>
          <a:ext cx="0" cy="0"/>
          <a:chOff x="0" y="0"/>
          <a:chExt cx="0" cy="0"/>
        </a:xfrm>
      </p:grpSpPr>
      <p:sp>
        <p:nvSpPr>
          <p:cNvPr id="67" name="Google Shape;67;p15"/>
          <p:cNvSpPr txBox="1"/>
          <p:nvPr>
            <p:ph idx="1" type="subTitle"/>
          </p:nvPr>
        </p:nvSpPr>
        <p:spPr>
          <a:xfrm>
            <a:off x="614275" y="3414275"/>
            <a:ext cx="4824900" cy="792600"/>
          </a:xfrm>
          <a:prstGeom prst="rect">
            <a:avLst/>
          </a:prstGeom>
        </p:spPr>
        <p:txBody>
          <a:bodyPr anchorCtr="0" anchor="t" bIns="91425" lIns="91425" spcFirstLastPara="1" rIns="91425" wrap="square" tIns="91425">
            <a:noAutofit/>
          </a:bodyPr>
          <a:lstStyle/>
          <a:p>
            <a:pPr indent="0" lvl="0" marL="0" rtl="0" algn="just">
              <a:lnSpc>
                <a:spcPct val="107000"/>
              </a:lnSpc>
              <a:spcBef>
                <a:spcPts val="0"/>
              </a:spcBef>
              <a:spcAft>
                <a:spcPts val="0"/>
              </a:spcAft>
              <a:buClr>
                <a:schemeClr val="dk1"/>
              </a:buClr>
              <a:buSzPts val="1100"/>
              <a:buFont typeface="Arial"/>
              <a:buNone/>
            </a:pPr>
            <a:r>
              <a:rPr lang="pt-PT" sz="1600">
                <a:solidFill>
                  <a:schemeClr val="dk1"/>
                </a:solidFill>
                <a:latin typeface="Exo"/>
                <a:ea typeface="Exo"/>
                <a:cs typeface="Exo"/>
                <a:sym typeface="Exo"/>
              </a:rPr>
              <a:t>Our vision lies in supporting our clients in such a way that they can break through the technology market through innovation, consolidating them in the leadership.</a:t>
            </a:r>
            <a:endParaRPr sz="1600">
              <a:solidFill>
                <a:schemeClr val="dk1"/>
              </a:solidFill>
              <a:latin typeface="Exo"/>
              <a:ea typeface="Exo"/>
              <a:cs typeface="Exo"/>
              <a:sym typeface="Exo"/>
            </a:endParaRPr>
          </a:p>
          <a:p>
            <a:pPr indent="0" lvl="0" marL="0" rtl="0" algn="l">
              <a:lnSpc>
                <a:spcPct val="107000"/>
              </a:lnSpc>
              <a:spcBef>
                <a:spcPts val="800"/>
              </a:spcBef>
              <a:spcAft>
                <a:spcPts val="0"/>
              </a:spcAft>
              <a:buClr>
                <a:schemeClr val="dk1"/>
              </a:buClr>
              <a:buSzPts val="1100"/>
              <a:buFont typeface="Arial"/>
              <a:buNone/>
            </a:pPr>
            <a:r>
              <a:t/>
            </a:r>
            <a:endParaRPr sz="1600">
              <a:solidFill>
                <a:schemeClr val="dk1"/>
              </a:solidFill>
              <a:latin typeface="Exo"/>
              <a:ea typeface="Exo"/>
              <a:cs typeface="Exo"/>
              <a:sym typeface="Exo"/>
            </a:endParaRPr>
          </a:p>
          <a:p>
            <a:pPr indent="0" lvl="0" marL="0" rtl="0" algn="ctr">
              <a:spcBef>
                <a:spcPts val="800"/>
              </a:spcBef>
              <a:spcAft>
                <a:spcPts val="0"/>
              </a:spcAft>
              <a:buNone/>
            </a:pPr>
            <a:r>
              <a:t/>
            </a:r>
            <a:endParaRPr/>
          </a:p>
        </p:txBody>
      </p:sp>
      <p:pic>
        <p:nvPicPr>
          <p:cNvPr id="68" name="Google Shape;68;p15"/>
          <p:cNvPicPr preferRelativeResize="0"/>
          <p:nvPr/>
        </p:nvPicPr>
        <p:blipFill>
          <a:blip r:embed="rId3">
            <a:alphaModFix/>
          </a:blip>
          <a:stretch>
            <a:fillRect/>
          </a:stretch>
        </p:blipFill>
        <p:spPr>
          <a:xfrm>
            <a:off x="2412000" y="0"/>
            <a:ext cx="4320000" cy="2520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pic>
        <p:nvPicPr>
          <p:cNvPr id="263" name="Google Shape;263;p42"/>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64" name="Google Shape;264;p42"/>
          <p:cNvSpPr txBox="1"/>
          <p:nvPr/>
        </p:nvSpPr>
        <p:spPr>
          <a:xfrm>
            <a:off x="1306950" y="1819875"/>
            <a:ext cx="6530100" cy="2917500"/>
          </a:xfrm>
          <a:prstGeom prst="rect">
            <a:avLst/>
          </a:prstGeom>
          <a:noFill/>
          <a:ln>
            <a:noFill/>
          </a:ln>
        </p:spPr>
        <p:txBody>
          <a:bodyPr anchorCtr="0" anchor="t" bIns="91425" lIns="91425" spcFirstLastPara="1" rIns="91425" wrap="square" tIns="91425">
            <a:noAutofit/>
          </a:bodyPr>
          <a:lstStyle/>
          <a:p>
            <a:pPr indent="457200" lvl="0" marL="0" rtl="0" algn="just">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In a on-board computer of a railway vehicle there is information to help with driving and meeting the schedule that is intended to be available in a contextualized, intuitive and safe way to the driver.</a:t>
            </a:r>
            <a:endParaRPr sz="1600">
              <a:solidFill>
                <a:srgbClr val="F9F9F9"/>
              </a:solidFill>
              <a:latin typeface="Exo"/>
              <a:ea typeface="Exo"/>
              <a:cs typeface="Exo"/>
              <a:sym typeface="Exo"/>
            </a:endParaRPr>
          </a:p>
          <a:p>
            <a:pPr indent="0" lvl="0" marL="0" rtl="0" algn="just">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just">
              <a:spcBef>
                <a:spcPts val="0"/>
              </a:spcBef>
              <a:spcAft>
                <a:spcPts val="0"/>
              </a:spcAft>
              <a:buNone/>
            </a:pPr>
            <a:r>
              <a:t/>
            </a:r>
            <a:endParaRPr sz="1600">
              <a:solidFill>
                <a:srgbClr val="FFFFFF"/>
              </a:solidFill>
              <a:latin typeface="Exo"/>
              <a:ea typeface="Exo"/>
              <a:cs typeface="Exo"/>
              <a:sym typeface="Exo"/>
            </a:endParaRPr>
          </a:p>
        </p:txBody>
      </p:sp>
      <p:sp>
        <p:nvSpPr>
          <p:cNvPr id="265" name="Google Shape;265;p42"/>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Product &amp; Problem</a:t>
            </a:r>
            <a:endParaRPr sz="1600">
              <a:solidFill>
                <a:srgbClr val="FFFFFF"/>
              </a:solidFill>
              <a:latin typeface="Exo"/>
              <a:ea typeface="Exo"/>
              <a:cs typeface="Exo"/>
              <a:sym typeface="Ex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pic>
        <p:nvPicPr>
          <p:cNvPr id="270" name="Google Shape;270;p43"/>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71" name="Google Shape;271;p43"/>
          <p:cNvSpPr txBox="1"/>
          <p:nvPr/>
        </p:nvSpPr>
        <p:spPr>
          <a:xfrm>
            <a:off x="1306950" y="1917025"/>
            <a:ext cx="6530100" cy="2917500"/>
          </a:xfrm>
          <a:prstGeom prst="rect">
            <a:avLst/>
          </a:prstGeom>
          <a:noFill/>
          <a:ln>
            <a:noFill/>
          </a:ln>
        </p:spPr>
        <p:txBody>
          <a:bodyPr anchorCtr="0" anchor="t" bIns="91425" lIns="91425" spcFirstLastPara="1" rIns="91425" wrap="square" tIns="91425">
            <a:noAutofit/>
          </a:bodyPr>
          <a:lstStyle/>
          <a:p>
            <a:pPr indent="45720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Interface for the driver with</a:t>
            </a:r>
            <a:r>
              <a:rPr lang="pt-PT" sz="1600">
                <a:solidFill>
                  <a:srgbClr val="F9F9F9"/>
                </a:solidFill>
                <a:latin typeface="Exo"/>
                <a:ea typeface="Exo"/>
                <a:cs typeface="Exo"/>
                <a:sym typeface="Exo"/>
              </a:rPr>
              <a:t> r</a:t>
            </a:r>
            <a:r>
              <a:rPr lang="pt-PT" sz="1600">
                <a:solidFill>
                  <a:srgbClr val="F9F9F9"/>
                </a:solidFill>
                <a:latin typeface="Exo"/>
                <a:ea typeface="Exo"/>
                <a:cs typeface="Exo"/>
                <a:sym typeface="Exo"/>
              </a:rPr>
              <a:t>eal-time information on the state of the service and the vehicle. </a:t>
            </a:r>
            <a:endParaRPr sz="1600">
              <a:solidFill>
                <a:srgbClr val="F9F9F9"/>
              </a:solidFill>
              <a:latin typeface="Exo"/>
              <a:ea typeface="Exo"/>
              <a:cs typeface="Exo"/>
              <a:sym typeface="Exo"/>
            </a:endParaRPr>
          </a:p>
          <a:p>
            <a:pPr indent="45720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Provide a communication component with the dispatch center regulator and passengers on board the vehicle.</a:t>
            </a:r>
            <a:endParaRPr sz="1600">
              <a:solidFill>
                <a:srgbClr val="F9F9F9"/>
              </a:solidFill>
              <a:latin typeface="Exo"/>
              <a:ea typeface="Exo"/>
              <a:cs typeface="Exo"/>
              <a:sym typeface="Exo"/>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ctr">
              <a:spcBef>
                <a:spcPts val="0"/>
              </a:spcBef>
              <a:spcAft>
                <a:spcPts val="0"/>
              </a:spcAft>
              <a:buNone/>
            </a:pPr>
            <a:r>
              <a:t/>
            </a:r>
            <a:endParaRPr sz="1600">
              <a:solidFill>
                <a:srgbClr val="FFFFFF"/>
              </a:solidFill>
              <a:latin typeface="Exo"/>
              <a:ea typeface="Exo"/>
              <a:cs typeface="Exo"/>
              <a:sym typeface="Exo"/>
            </a:endParaRPr>
          </a:p>
        </p:txBody>
      </p:sp>
      <p:sp>
        <p:nvSpPr>
          <p:cNvPr id="272" name="Google Shape;272;p43"/>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Business Objective</a:t>
            </a:r>
            <a:endParaRPr sz="1600">
              <a:solidFill>
                <a:srgbClr val="FFFFFF"/>
              </a:solidFill>
              <a:latin typeface="Exo"/>
              <a:ea typeface="Exo"/>
              <a:cs typeface="Exo"/>
              <a:sym typeface="Ex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pic>
        <p:nvPicPr>
          <p:cNvPr id="277" name="Google Shape;277;p44"/>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78" name="Google Shape;278;p44"/>
          <p:cNvSpPr txBox="1"/>
          <p:nvPr/>
        </p:nvSpPr>
        <p:spPr>
          <a:xfrm>
            <a:off x="0" y="1490400"/>
            <a:ext cx="6530100" cy="2917500"/>
          </a:xfrm>
          <a:prstGeom prst="rect">
            <a:avLst/>
          </a:prstGeom>
          <a:noFill/>
          <a:ln>
            <a:noFill/>
          </a:ln>
        </p:spPr>
        <p:txBody>
          <a:bodyPr anchorCtr="0" anchor="t" bIns="91425" lIns="91425" spcFirstLastPara="1" rIns="91425" wrap="square" tIns="91425">
            <a:noAutofit/>
          </a:bodyPr>
          <a:lstStyle/>
          <a:p>
            <a:pPr indent="0" lvl="0" marL="457200" rtl="0" algn="l">
              <a:lnSpc>
                <a:spcPct val="137931"/>
              </a:lnSpc>
              <a:spcBef>
                <a:spcPts val="0"/>
              </a:spcBef>
              <a:spcAft>
                <a:spcPts val="0"/>
              </a:spcAft>
              <a:buNone/>
            </a:pPr>
            <a:r>
              <a:rPr b="1" lang="pt-PT" sz="1600">
                <a:solidFill>
                  <a:srgbClr val="F9F9F9"/>
                </a:solidFill>
                <a:latin typeface="Exo"/>
                <a:ea typeface="Exo"/>
                <a:cs typeface="Exo"/>
                <a:sym typeface="Exo"/>
              </a:rPr>
              <a:t>System Requirements</a:t>
            </a:r>
            <a:endParaRPr b="1" sz="1600">
              <a:solidFill>
                <a:srgbClr val="F9F9F9"/>
              </a:solidFill>
              <a:latin typeface="Exo"/>
              <a:ea typeface="Exo"/>
              <a:cs typeface="Exo"/>
              <a:sym typeface="Exo"/>
            </a:endParaRPr>
          </a:p>
          <a:p>
            <a:pPr indent="0" lvl="0" marL="457200" rtl="0" algn="l">
              <a:lnSpc>
                <a:spcPct val="137931"/>
              </a:lnSpc>
              <a:spcBef>
                <a:spcPts val="0"/>
              </a:spcBef>
              <a:spcAft>
                <a:spcPts val="0"/>
              </a:spcAft>
              <a:buNone/>
            </a:pPr>
            <a:r>
              <a:t/>
            </a:r>
            <a:endParaRPr sz="1600">
              <a:solidFill>
                <a:srgbClr val="F9F9F9"/>
              </a:solidFill>
              <a:latin typeface="Exo"/>
              <a:ea typeface="Exo"/>
              <a:cs typeface="Exo"/>
              <a:sym typeface="Exo"/>
            </a:endParaRPr>
          </a:p>
          <a:p>
            <a:pPr indent="-330200" lvl="0" marL="914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Operating Systems Restrictions </a:t>
            </a:r>
            <a:endParaRPr sz="1600">
              <a:solidFill>
                <a:srgbClr val="F9F9F9"/>
              </a:solidFill>
              <a:latin typeface="Exo"/>
              <a:ea typeface="Exo"/>
              <a:cs typeface="Exo"/>
              <a:sym typeface="Exo"/>
            </a:endParaRPr>
          </a:p>
          <a:p>
            <a:pPr indent="-330200" lvl="0" marL="914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Technologies</a:t>
            </a:r>
            <a:endParaRPr sz="1600">
              <a:solidFill>
                <a:srgbClr val="F9F9F9"/>
              </a:solidFill>
              <a:latin typeface="Exo"/>
              <a:ea typeface="Exo"/>
              <a:cs typeface="Exo"/>
              <a:sym typeface="Exo"/>
            </a:endParaRPr>
          </a:p>
          <a:p>
            <a:pPr indent="-330200" lvl="0" marL="914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Actors</a:t>
            </a:r>
            <a:endParaRPr sz="1100">
              <a:solidFill>
                <a:srgbClr val="F9F9F9"/>
              </a:solidFill>
              <a:latin typeface="Exo"/>
              <a:ea typeface="Exo"/>
              <a:cs typeface="Exo"/>
              <a:sym typeface="Exo"/>
            </a:endParaRPr>
          </a:p>
          <a:p>
            <a:pPr indent="0" lvl="0" marL="0" rtl="0" algn="ctr">
              <a:spcBef>
                <a:spcPts val="0"/>
              </a:spcBef>
              <a:spcAft>
                <a:spcPts val="0"/>
              </a:spcAft>
              <a:buClr>
                <a:schemeClr val="dk1"/>
              </a:buClr>
              <a:buSzPts val="1100"/>
              <a:buFont typeface="Arial"/>
              <a:buNone/>
            </a:pPr>
            <a:r>
              <a:t/>
            </a:r>
            <a:endParaRPr sz="1100">
              <a:solidFill>
                <a:schemeClr val="dk1"/>
              </a:solidFill>
            </a:endParaRPr>
          </a:p>
          <a:p>
            <a:pPr indent="0" lvl="0" marL="0" rtl="0" algn="ctr">
              <a:spcBef>
                <a:spcPts val="0"/>
              </a:spcBef>
              <a:spcAft>
                <a:spcPts val="0"/>
              </a:spcAft>
              <a:buNone/>
            </a:pPr>
            <a:r>
              <a:t/>
            </a:r>
            <a:endParaRPr sz="1600">
              <a:solidFill>
                <a:srgbClr val="FFFFFF"/>
              </a:solidFill>
              <a:latin typeface="Exo"/>
              <a:ea typeface="Exo"/>
              <a:cs typeface="Exo"/>
              <a:sym typeface="Exo"/>
            </a:endParaRPr>
          </a:p>
        </p:txBody>
      </p:sp>
      <p:sp>
        <p:nvSpPr>
          <p:cNvPr id="279" name="Google Shape;279;p44"/>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Documentation</a:t>
            </a:r>
            <a:endParaRPr sz="1600">
              <a:solidFill>
                <a:srgbClr val="FFFFFF"/>
              </a:solidFill>
              <a:latin typeface="Exo"/>
              <a:ea typeface="Exo"/>
              <a:cs typeface="Exo"/>
              <a:sym typeface="Ex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5"/>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Documentation</a:t>
            </a:r>
            <a:endParaRPr sz="1600">
              <a:solidFill>
                <a:srgbClr val="FFFFFF"/>
              </a:solidFill>
              <a:latin typeface="Exo"/>
              <a:ea typeface="Exo"/>
              <a:cs typeface="Exo"/>
              <a:sym typeface="Exo"/>
            </a:endParaRPr>
          </a:p>
        </p:txBody>
      </p:sp>
      <p:sp>
        <p:nvSpPr>
          <p:cNvPr id="285" name="Google Shape;285;p45"/>
          <p:cNvSpPr txBox="1"/>
          <p:nvPr/>
        </p:nvSpPr>
        <p:spPr>
          <a:xfrm>
            <a:off x="-110300" y="1297450"/>
            <a:ext cx="6530100" cy="2917500"/>
          </a:xfrm>
          <a:prstGeom prst="rect">
            <a:avLst/>
          </a:prstGeom>
          <a:noFill/>
          <a:ln>
            <a:noFill/>
          </a:ln>
        </p:spPr>
        <p:txBody>
          <a:bodyPr anchorCtr="0" anchor="t" bIns="91425" lIns="91425" spcFirstLastPara="1" rIns="91425" wrap="square" tIns="91425">
            <a:noAutofit/>
          </a:bodyPr>
          <a:lstStyle/>
          <a:p>
            <a:pPr indent="0" lvl="0" marL="457200" rtl="0" algn="l">
              <a:lnSpc>
                <a:spcPct val="137931"/>
              </a:lnSpc>
              <a:spcBef>
                <a:spcPts val="0"/>
              </a:spcBef>
              <a:spcAft>
                <a:spcPts val="0"/>
              </a:spcAft>
              <a:buNone/>
            </a:pPr>
            <a:r>
              <a:rPr b="1" lang="pt-PT" sz="1600">
                <a:solidFill>
                  <a:srgbClr val="F9F9F9"/>
                </a:solidFill>
                <a:latin typeface="Exo"/>
                <a:ea typeface="Exo"/>
                <a:cs typeface="Exo"/>
                <a:sym typeface="Exo"/>
              </a:rPr>
              <a:t>System Architecture</a:t>
            </a:r>
            <a:endParaRPr b="1" sz="1600">
              <a:solidFill>
                <a:srgbClr val="F9F9F9"/>
              </a:solidFill>
              <a:latin typeface="Exo"/>
              <a:ea typeface="Exo"/>
              <a:cs typeface="Exo"/>
              <a:sym typeface="Exo"/>
            </a:endParaRPr>
          </a:p>
          <a:p>
            <a:pPr indent="0" lvl="0" marL="0" rtl="0" algn="l">
              <a:lnSpc>
                <a:spcPct val="115000"/>
              </a:lnSpc>
              <a:spcBef>
                <a:spcPts val="0"/>
              </a:spcBef>
              <a:spcAft>
                <a:spcPts val="0"/>
              </a:spcAft>
              <a:buNone/>
            </a:pPr>
            <a:r>
              <a:t/>
            </a:r>
            <a:endParaRPr sz="1100">
              <a:solidFill>
                <a:srgbClr val="F9F9F9"/>
              </a:solidFill>
              <a:latin typeface="Exo"/>
              <a:ea typeface="Exo"/>
              <a:cs typeface="Exo"/>
              <a:sym typeface="Exo"/>
            </a:endParaRPr>
          </a:p>
          <a:p>
            <a:pPr indent="0" lvl="0" marL="0" rtl="0" algn="ctr">
              <a:spcBef>
                <a:spcPts val="0"/>
              </a:spcBef>
              <a:spcAft>
                <a:spcPts val="0"/>
              </a:spcAft>
              <a:buNone/>
            </a:pPr>
            <a:r>
              <a:t/>
            </a:r>
            <a:endParaRPr sz="1100">
              <a:solidFill>
                <a:schemeClr val="dk1"/>
              </a:solidFill>
            </a:endParaRPr>
          </a:p>
          <a:p>
            <a:pPr indent="0" lvl="0" marL="0" rtl="0" algn="ctr">
              <a:spcBef>
                <a:spcPts val="0"/>
              </a:spcBef>
              <a:spcAft>
                <a:spcPts val="0"/>
              </a:spcAft>
              <a:buNone/>
            </a:pPr>
            <a:r>
              <a:t/>
            </a:r>
            <a:endParaRPr sz="1600">
              <a:solidFill>
                <a:srgbClr val="FFFFFF"/>
              </a:solidFill>
              <a:latin typeface="Exo"/>
              <a:ea typeface="Exo"/>
              <a:cs typeface="Exo"/>
              <a:sym typeface="Exo"/>
            </a:endParaRPr>
          </a:p>
        </p:txBody>
      </p:sp>
      <p:pic>
        <p:nvPicPr>
          <p:cNvPr id="286" name="Google Shape;286;p45"/>
          <p:cNvPicPr preferRelativeResize="0"/>
          <p:nvPr/>
        </p:nvPicPr>
        <p:blipFill>
          <a:blip r:embed="rId3">
            <a:alphaModFix/>
          </a:blip>
          <a:stretch>
            <a:fillRect/>
          </a:stretch>
        </p:blipFill>
        <p:spPr>
          <a:xfrm>
            <a:off x="475300" y="1826424"/>
            <a:ext cx="8054978" cy="27047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6"/>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Documentation</a:t>
            </a:r>
            <a:endParaRPr sz="1600">
              <a:solidFill>
                <a:srgbClr val="FFFFFF"/>
              </a:solidFill>
              <a:latin typeface="Exo"/>
              <a:ea typeface="Exo"/>
              <a:cs typeface="Exo"/>
              <a:sym typeface="Exo"/>
            </a:endParaRPr>
          </a:p>
        </p:txBody>
      </p:sp>
      <p:sp>
        <p:nvSpPr>
          <p:cNvPr id="292" name="Google Shape;292;p46"/>
          <p:cNvSpPr txBox="1"/>
          <p:nvPr/>
        </p:nvSpPr>
        <p:spPr>
          <a:xfrm>
            <a:off x="475300" y="1370975"/>
            <a:ext cx="6530100" cy="2917500"/>
          </a:xfrm>
          <a:prstGeom prst="rect">
            <a:avLst/>
          </a:prstGeom>
          <a:noFill/>
          <a:ln>
            <a:noFill/>
          </a:ln>
        </p:spPr>
        <p:txBody>
          <a:bodyPr anchorCtr="0" anchor="t" bIns="91425" lIns="91425" spcFirstLastPara="1" rIns="91425" wrap="square" tIns="91425">
            <a:noAutofit/>
          </a:bodyPr>
          <a:lstStyle/>
          <a:p>
            <a:pPr indent="0" lvl="0" marL="457200" rtl="0" algn="l">
              <a:lnSpc>
                <a:spcPct val="137931"/>
              </a:lnSpc>
              <a:spcBef>
                <a:spcPts val="0"/>
              </a:spcBef>
              <a:spcAft>
                <a:spcPts val="0"/>
              </a:spcAft>
              <a:buNone/>
            </a:pPr>
            <a:r>
              <a:rPr b="1" lang="pt-PT" sz="1600">
                <a:solidFill>
                  <a:srgbClr val="F9F9F9"/>
                </a:solidFill>
                <a:latin typeface="Exo"/>
                <a:ea typeface="Exo"/>
                <a:cs typeface="Exo"/>
                <a:sym typeface="Exo"/>
              </a:rPr>
              <a:t>Acceptance Test Plan: </a:t>
            </a:r>
            <a:endParaRPr b="1" sz="1600">
              <a:solidFill>
                <a:srgbClr val="F9F9F9"/>
              </a:solidFill>
              <a:latin typeface="Exo"/>
              <a:ea typeface="Exo"/>
              <a:cs typeface="Exo"/>
              <a:sym typeface="Exo"/>
            </a:endParaRPr>
          </a:p>
          <a:p>
            <a:pPr indent="-330200" lvl="0" marL="914400" marR="533400" rtl="0" algn="l">
              <a:lnSpc>
                <a:spcPct val="137931"/>
              </a:lnSpc>
              <a:spcBef>
                <a:spcPts val="300"/>
              </a:spcBef>
              <a:spcAft>
                <a:spcPts val="0"/>
              </a:spcAft>
              <a:buClr>
                <a:srgbClr val="F9F9F9"/>
              </a:buClr>
              <a:buSzPts val="1600"/>
              <a:buFont typeface="Exo"/>
              <a:buChar char="●"/>
            </a:pPr>
            <a:r>
              <a:rPr lang="pt-PT" sz="1600">
                <a:solidFill>
                  <a:srgbClr val="F9F9F9"/>
                </a:solidFill>
                <a:latin typeface="Exo"/>
                <a:ea typeface="Exo"/>
                <a:cs typeface="Exo"/>
                <a:sym typeface="Exo"/>
              </a:rPr>
              <a:t>Acceptance Tests in User Stories</a:t>
            </a:r>
            <a:endParaRPr sz="1600">
              <a:solidFill>
                <a:srgbClr val="F9F9F9"/>
              </a:solidFill>
              <a:latin typeface="Exo"/>
              <a:ea typeface="Exo"/>
              <a:cs typeface="Exo"/>
              <a:sym typeface="Exo"/>
            </a:endParaRPr>
          </a:p>
          <a:p>
            <a:pPr indent="-330200" lvl="0" marL="914400" marR="533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Validate and adjust AT each sprint</a:t>
            </a:r>
            <a:endParaRPr sz="1600">
              <a:solidFill>
                <a:srgbClr val="F9F9F9"/>
              </a:solidFill>
              <a:latin typeface="Exo"/>
              <a:ea typeface="Exo"/>
              <a:cs typeface="Exo"/>
              <a:sym typeface="Exo"/>
            </a:endParaRPr>
          </a:p>
          <a:p>
            <a:pPr indent="-330200" lvl="0" marL="914400" marR="533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Test after development</a:t>
            </a:r>
            <a:endParaRPr sz="1600">
              <a:solidFill>
                <a:srgbClr val="F9F9F9"/>
              </a:solidFill>
              <a:latin typeface="Exo"/>
              <a:ea typeface="Exo"/>
              <a:cs typeface="Exo"/>
              <a:sym typeface="Exo"/>
            </a:endParaRPr>
          </a:p>
          <a:p>
            <a:pPr indent="-330200" lvl="0" marL="914400" marR="533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Sprint Test report</a:t>
            </a:r>
            <a:endParaRPr sz="1600">
              <a:solidFill>
                <a:srgbClr val="F9F9F9"/>
              </a:solidFill>
              <a:latin typeface="Exo"/>
              <a:ea typeface="Exo"/>
              <a:cs typeface="Exo"/>
              <a:sym typeface="Exo"/>
            </a:endParaRPr>
          </a:p>
          <a:p>
            <a:pPr indent="0" lvl="0" marL="0" rtl="0" algn="l">
              <a:lnSpc>
                <a:spcPct val="115000"/>
              </a:lnSpc>
              <a:spcBef>
                <a:spcPts val="600"/>
              </a:spcBef>
              <a:spcAft>
                <a:spcPts val="0"/>
              </a:spcAft>
              <a:buNone/>
            </a:pPr>
            <a:r>
              <a:t/>
            </a:r>
            <a:endParaRPr sz="1100">
              <a:solidFill>
                <a:schemeClr val="dk1"/>
              </a:solidFill>
            </a:endParaRPr>
          </a:p>
          <a:p>
            <a:pPr indent="0" lvl="0" marL="0" rtl="0" algn="ctr">
              <a:spcBef>
                <a:spcPts val="0"/>
              </a:spcBef>
              <a:spcAft>
                <a:spcPts val="0"/>
              </a:spcAft>
              <a:buNone/>
            </a:pPr>
            <a:r>
              <a:t/>
            </a:r>
            <a:endParaRPr sz="1600">
              <a:solidFill>
                <a:srgbClr val="F9F9F9"/>
              </a:solidFill>
              <a:latin typeface="Exo"/>
              <a:ea typeface="Exo"/>
              <a:cs typeface="Exo"/>
              <a:sym typeface="Exo"/>
            </a:endParaRPr>
          </a:p>
          <a:p>
            <a:pPr indent="0" lvl="0" marL="0" rtl="0" algn="ctr">
              <a:spcBef>
                <a:spcPts val="0"/>
              </a:spcBef>
              <a:spcAft>
                <a:spcPts val="0"/>
              </a:spcAft>
              <a:buNone/>
            </a:pPr>
            <a:r>
              <a:t/>
            </a:r>
            <a:endParaRPr sz="1600">
              <a:solidFill>
                <a:srgbClr val="FFFFFF"/>
              </a:solidFill>
              <a:latin typeface="Exo"/>
              <a:ea typeface="Exo"/>
              <a:cs typeface="Exo"/>
              <a:sym typeface="Exo"/>
            </a:endParaRPr>
          </a:p>
        </p:txBody>
      </p:sp>
      <p:pic>
        <p:nvPicPr>
          <p:cNvPr id="293" name="Google Shape;293;p46"/>
          <p:cNvPicPr preferRelativeResize="0"/>
          <p:nvPr/>
        </p:nvPicPr>
        <p:blipFill>
          <a:blip r:embed="rId3">
            <a:alphaModFix/>
          </a:blip>
          <a:stretch>
            <a:fillRect/>
          </a:stretch>
        </p:blipFill>
        <p:spPr>
          <a:xfrm>
            <a:off x="3667713" y="1667463"/>
            <a:ext cx="1808575" cy="18085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4242"/>
        </a:solidFill>
      </p:bgPr>
    </p:bg>
    <p:spTree>
      <p:nvGrpSpPr>
        <p:cNvPr id="297" name="Shape 297"/>
        <p:cNvGrpSpPr/>
        <p:nvPr/>
      </p:nvGrpSpPr>
      <p:grpSpPr>
        <a:xfrm>
          <a:off x="0" y="0"/>
          <a:ext cx="0" cy="0"/>
          <a:chOff x="0" y="0"/>
          <a:chExt cx="0" cy="0"/>
        </a:xfrm>
      </p:grpSpPr>
      <p:pic>
        <p:nvPicPr>
          <p:cNvPr id="298" name="Google Shape;298;p47"/>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299" name="Google Shape;299;p47"/>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Prototype</a:t>
            </a:r>
            <a:endParaRPr sz="1600">
              <a:solidFill>
                <a:srgbClr val="FFFFFF"/>
              </a:solidFill>
              <a:latin typeface="Exo"/>
              <a:ea typeface="Exo"/>
              <a:cs typeface="Exo"/>
              <a:sym typeface="Exo"/>
            </a:endParaRPr>
          </a:p>
        </p:txBody>
      </p:sp>
      <p:pic>
        <p:nvPicPr>
          <p:cNvPr id="300" name="Google Shape;300;p47" title="Prototipo.mp4">
            <a:hlinkClick r:id="rId4"/>
          </p:cNvPr>
          <p:cNvPicPr preferRelativeResize="0"/>
          <p:nvPr/>
        </p:nvPicPr>
        <p:blipFill>
          <a:blip r:embed="rId5">
            <a:alphaModFix/>
          </a:blip>
          <a:stretch>
            <a:fillRect/>
          </a:stretch>
        </p:blipFill>
        <p:spPr>
          <a:xfrm>
            <a:off x="3189650" y="343951"/>
            <a:ext cx="5744150" cy="4308100"/>
          </a:xfrm>
          <a:prstGeom prst="rect">
            <a:avLst/>
          </a:prstGeom>
          <a:noFill/>
          <a:ln>
            <a:noFill/>
          </a:ln>
          <a:effectLst>
            <a:outerShdw blurRad="57150" rotWithShape="0" algn="bl" dir="5400000" dist="19050">
              <a:srgbClr val="5A5A5A">
                <a:alpha val="50000"/>
              </a:srgbClr>
            </a:outerShdw>
          </a:effectLst>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4242"/>
        </a:solidFill>
      </p:bgPr>
    </p:bg>
    <p:spTree>
      <p:nvGrpSpPr>
        <p:cNvPr id="304" name="Shape 304"/>
        <p:cNvGrpSpPr/>
        <p:nvPr/>
      </p:nvGrpSpPr>
      <p:grpSpPr>
        <a:xfrm>
          <a:off x="0" y="0"/>
          <a:ext cx="0" cy="0"/>
          <a:chOff x="0" y="0"/>
          <a:chExt cx="0" cy="0"/>
        </a:xfrm>
      </p:grpSpPr>
      <p:pic>
        <p:nvPicPr>
          <p:cNvPr id="305" name="Google Shape;305;p48"/>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06" name="Google Shape;306;p48"/>
          <p:cNvSpPr txBox="1"/>
          <p:nvPr/>
        </p:nvSpPr>
        <p:spPr>
          <a:xfrm>
            <a:off x="0" y="1278300"/>
            <a:ext cx="5741400" cy="2917500"/>
          </a:xfrm>
          <a:prstGeom prst="rect">
            <a:avLst/>
          </a:prstGeom>
          <a:noFill/>
          <a:ln>
            <a:noFill/>
          </a:ln>
        </p:spPr>
        <p:txBody>
          <a:bodyPr anchorCtr="0" anchor="t" bIns="91425" lIns="91425" spcFirstLastPara="1" rIns="91425" wrap="square" tIns="91425">
            <a:noAutofit/>
          </a:bodyPr>
          <a:lstStyle/>
          <a:p>
            <a:pPr indent="-330200" lvl="0" marL="914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Sprints with a duration of 2 weeks</a:t>
            </a:r>
            <a:endParaRPr sz="1600">
              <a:solidFill>
                <a:srgbClr val="F9F9F9"/>
              </a:solidFill>
              <a:latin typeface="Exo"/>
              <a:ea typeface="Exo"/>
              <a:cs typeface="Exo"/>
              <a:sym typeface="Exo"/>
            </a:endParaRPr>
          </a:p>
          <a:p>
            <a:pPr indent="-330200" lvl="0" marL="9144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Development based on Functionality:</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Priority</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Estimated weight</a:t>
            </a:r>
            <a:endParaRPr sz="1600">
              <a:solidFill>
                <a:srgbClr val="F9F9F9"/>
              </a:solidFill>
              <a:latin typeface="Exo"/>
              <a:ea typeface="Exo"/>
              <a:cs typeface="Exo"/>
              <a:sym typeface="Exo"/>
            </a:endParaRPr>
          </a:p>
          <a:p>
            <a:pPr indent="0" lvl="0" marL="0" rtl="0" algn="l">
              <a:lnSpc>
                <a:spcPct val="138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	</a:t>
            </a:r>
            <a:r>
              <a:rPr lang="pt-PT" sz="1600">
                <a:solidFill>
                  <a:srgbClr val="F9F9F9"/>
                </a:solidFill>
                <a:latin typeface="Exo"/>
                <a:ea typeface="Exo"/>
                <a:cs typeface="Exo"/>
                <a:sym typeface="Exo"/>
              </a:rPr>
              <a:t>	</a:t>
            </a:r>
            <a:endParaRPr sz="1600">
              <a:solidFill>
                <a:srgbClr val="F9F9F9"/>
              </a:solidFill>
              <a:latin typeface="Exo"/>
              <a:ea typeface="Exo"/>
              <a:cs typeface="Exo"/>
              <a:sym typeface="Exo"/>
            </a:endParaRPr>
          </a:p>
          <a:p>
            <a:pPr indent="0" lvl="0" marL="0" rtl="0" algn="ctr">
              <a:spcBef>
                <a:spcPts val="0"/>
              </a:spcBef>
              <a:spcAft>
                <a:spcPts val="0"/>
              </a:spcAft>
              <a:buNone/>
            </a:pPr>
            <a:r>
              <a:t/>
            </a:r>
            <a:endParaRPr sz="1600">
              <a:solidFill>
                <a:srgbClr val="F9F9F9"/>
              </a:solidFill>
              <a:latin typeface="Exo"/>
              <a:ea typeface="Exo"/>
              <a:cs typeface="Exo"/>
              <a:sym typeface="Exo"/>
            </a:endParaRPr>
          </a:p>
        </p:txBody>
      </p:sp>
      <p:sp>
        <p:nvSpPr>
          <p:cNvPr id="307" name="Google Shape;307;p48"/>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Project Update</a:t>
            </a:r>
            <a:endParaRPr sz="1600">
              <a:solidFill>
                <a:srgbClr val="FFFFFF"/>
              </a:solidFill>
              <a:latin typeface="Exo"/>
              <a:ea typeface="Exo"/>
              <a:cs typeface="Exo"/>
              <a:sym typeface="Exo"/>
            </a:endParaRPr>
          </a:p>
        </p:txBody>
      </p:sp>
      <p:sp>
        <p:nvSpPr>
          <p:cNvPr id="308" name="Google Shape;308;p48"/>
          <p:cNvSpPr txBox="1"/>
          <p:nvPr/>
        </p:nvSpPr>
        <p:spPr>
          <a:xfrm>
            <a:off x="4143025" y="2212600"/>
            <a:ext cx="4761300" cy="3000000"/>
          </a:xfrm>
          <a:prstGeom prst="rect">
            <a:avLst/>
          </a:prstGeom>
          <a:noFill/>
          <a:ln>
            <a:noFill/>
          </a:ln>
        </p:spPr>
        <p:txBody>
          <a:bodyPr anchorCtr="0" anchor="t" bIns="91425" lIns="91425" spcFirstLastPara="1" rIns="91425" wrap="square" tIns="91425">
            <a:noAutofit/>
          </a:bodyPr>
          <a:lstStyle/>
          <a:p>
            <a:pPr indent="0" lvl="0" marL="0" rtl="0" algn="l">
              <a:lnSpc>
                <a:spcPct val="138000"/>
              </a:lnSpc>
              <a:spcBef>
                <a:spcPts val="0"/>
              </a:spcBef>
              <a:spcAft>
                <a:spcPts val="0"/>
              </a:spcAft>
              <a:buNone/>
            </a:pPr>
            <a:r>
              <a:rPr lang="pt-PT" sz="1600">
                <a:solidFill>
                  <a:srgbClr val="F9F9F9"/>
                </a:solidFill>
                <a:latin typeface="Exo"/>
                <a:ea typeface="Exo"/>
                <a:cs typeface="Exo"/>
                <a:sym typeface="Exo"/>
              </a:rPr>
              <a:t>Each Sprint review:</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Risk Management update</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Progress Review</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Test Report</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Prepare User Stories backlog</a:t>
            </a:r>
            <a:endParaRPr sz="1600">
              <a:solidFill>
                <a:srgbClr val="F9F9F9"/>
              </a:solidFill>
              <a:latin typeface="Exo"/>
              <a:ea typeface="Exo"/>
              <a:cs typeface="Exo"/>
              <a:sym typeface="Exo"/>
            </a:endParaRPr>
          </a:p>
          <a:p>
            <a:pPr indent="-330200" lvl="0" marL="1371600" rtl="0" algn="l">
              <a:lnSpc>
                <a:spcPct val="137931"/>
              </a:lnSpc>
              <a:spcBef>
                <a:spcPts val="0"/>
              </a:spcBef>
              <a:spcAft>
                <a:spcPts val="0"/>
              </a:spcAft>
              <a:buClr>
                <a:srgbClr val="F9F9F9"/>
              </a:buClr>
              <a:buSzPts val="1600"/>
              <a:buFont typeface="Exo"/>
              <a:buChar char="●"/>
            </a:pPr>
            <a:r>
              <a:rPr lang="pt-PT" sz="1600">
                <a:solidFill>
                  <a:srgbClr val="F9F9F9"/>
                </a:solidFill>
                <a:latin typeface="Exo"/>
                <a:ea typeface="Exo"/>
                <a:cs typeface="Exo"/>
                <a:sym typeface="Exo"/>
              </a:rPr>
              <a:t>A</a:t>
            </a:r>
            <a:r>
              <a:rPr lang="pt-PT" sz="1600">
                <a:solidFill>
                  <a:srgbClr val="F9F9F9"/>
                </a:solidFill>
                <a:latin typeface="Exo"/>
                <a:ea typeface="Exo"/>
                <a:cs typeface="Exo"/>
                <a:sym typeface="Exo"/>
              </a:rPr>
              <a:t>ssign work for next Sprint</a:t>
            </a:r>
            <a:endParaRPr sz="1600">
              <a:solidFill>
                <a:srgbClr val="F9F9F9"/>
              </a:solidFill>
              <a:latin typeface="Exo"/>
              <a:ea typeface="Exo"/>
              <a:cs typeface="Exo"/>
              <a:sym typeface="Ex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12" name="Shape 312"/>
        <p:cNvGrpSpPr/>
        <p:nvPr/>
      </p:nvGrpSpPr>
      <p:grpSpPr>
        <a:xfrm>
          <a:off x="0" y="0"/>
          <a:ext cx="0" cy="0"/>
          <a:chOff x="0" y="0"/>
          <a:chExt cx="0" cy="0"/>
        </a:xfrm>
      </p:grpSpPr>
      <p:pic>
        <p:nvPicPr>
          <p:cNvPr id="313" name="Google Shape;313;p49"/>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14" name="Google Shape;314;p49"/>
          <p:cNvSpPr txBox="1"/>
          <p:nvPr/>
        </p:nvSpPr>
        <p:spPr>
          <a:xfrm>
            <a:off x="1914150" y="2008950"/>
            <a:ext cx="5315700" cy="11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6000">
                <a:solidFill>
                  <a:srgbClr val="444242"/>
                </a:solidFill>
                <a:latin typeface="Exo ExtraBold"/>
                <a:ea typeface="Exo ExtraBold"/>
                <a:cs typeface="Exo ExtraBold"/>
                <a:sym typeface="Exo ExtraBold"/>
              </a:rPr>
              <a:t>Talk Desk</a:t>
            </a:r>
            <a:endParaRPr sz="6000">
              <a:solidFill>
                <a:srgbClr val="444242"/>
              </a:solidFill>
              <a:latin typeface="Exo ExtraBold"/>
              <a:ea typeface="Exo ExtraBold"/>
              <a:cs typeface="Exo ExtraBold"/>
              <a:sym typeface="Exo ExtraBold"/>
            </a:endParaRPr>
          </a:p>
        </p:txBody>
      </p:sp>
      <p:pic>
        <p:nvPicPr>
          <p:cNvPr id="315" name="Google Shape;315;p49"/>
          <p:cNvPicPr preferRelativeResize="0"/>
          <p:nvPr/>
        </p:nvPicPr>
        <p:blipFill>
          <a:blip r:embed="rId4">
            <a:alphaModFix/>
          </a:blip>
          <a:stretch>
            <a:fillRect/>
          </a:stretch>
        </p:blipFill>
        <p:spPr>
          <a:xfrm>
            <a:off x="914362" y="0"/>
            <a:ext cx="7315274" cy="5143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19" name="Shape 319"/>
        <p:cNvGrpSpPr/>
        <p:nvPr/>
      </p:nvGrpSpPr>
      <p:grpSpPr>
        <a:xfrm>
          <a:off x="0" y="0"/>
          <a:ext cx="0" cy="0"/>
          <a:chOff x="0" y="0"/>
          <a:chExt cx="0" cy="0"/>
        </a:xfrm>
      </p:grpSpPr>
      <p:pic>
        <p:nvPicPr>
          <p:cNvPr id="320" name="Google Shape;320;p50"/>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21" name="Google Shape;321;p50"/>
          <p:cNvSpPr txBox="1"/>
          <p:nvPr/>
        </p:nvSpPr>
        <p:spPr>
          <a:xfrm>
            <a:off x="-367500" y="2068375"/>
            <a:ext cx="4863300" cy="12612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2200">
                <a:solidFill>
                  <a:srgbClr val="444242"/>
                </a:solidFill>
                <a:latin typeface="Exo"/>
                <a:ea typeface="Exo"/>
                <a:cs typeface="Exo"/>
                <a:sym typeface="Exo"/>
              </a:rPr>
              <a:t>Talkdesk</a:t>
            </a:r>
            <a:endParaRPr b="1" sz="22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_Offers a call center solution</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_But a bit more than that…</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322" name="Google Shape;322;p50"/>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Product &amp; Problem</a:t>
            </a:r>
            <a:endParaRPr sz="1600">
              <a:solidFill>
                <a:srgbClr val="444242"/>
              </a:solidFill>
              <a:latin typeface="Exo"/>
              <a:ea typeface="Exo"/>
              <a:cs typeface="Exo"/>
              <a:sym typeface="Exo"/>
            </a:endParaRPr>
          </a:p>
        </p:txBody>
      </p:sp>
      <p:sp>
        <p:nvSpPr>
          <p:cNvPr id="323" name="Google Shape;323;p50"/>
          <p:cNvSpPr txBox="1"/>
          <p:nvPr/>
        </p:nvSpPr>
        <p:spPr>
          <a:xfrm>
            <a:off x="3388250" y="2068375"/>
            <a:ext cx="5214000" cy="2516700"/>
          </a:xfrm>
          <a:prstGeom prst="rect">
            <a:avLst/>
          </a:prstGeom>
          <a:noFill/>
          <a:ln>
            <a:noFill/>
          </a:ln>
        </p:spPr>
        <p:txBody>
          <a:bodyPr anchorCtr="0" anchor="t" bIns="91425" lIns="91425" spcFirstLastPara="1" rIns="91425" wrap="square" tIns="91425">
            <a:noAutofit/>
          </a:bodyPr>
          <a:lstStyle/>
          <a:p>
            <a:pPr indent="0" lvl="0" marL="914400" rtl="0" algn="just">
              <a:lnSpc>
                <a:spcPct val="115000"/>
              </a:lnSpc>
              <a:spcBef>
                <a:spcPts val="0"/>
              </a:spcBef>
              <a:spcAft>
                <a:spcPts val="0"/>
              </a:spcAft>
              <a:buClr>
                <a:schemeClr val="dk1"/>
              </a:buClr>
              <a:buSzPts val="1100"/>
              <a:buFont typeface="Arial"/>
              <a:buNone/>
            </a:pPr>
            <a:r>
              <a:rPr b="1" lang="pt-PT" sz="2000">
                <a:solidFill>
                  <a:srgbClr val="444242"/>
                </a:solidFill>
                <a:latin typeface="Exo"/>
                <a:ea typeface="Exo"/>
                <a:cs typeface="Exo"/>
                <a:sym typeface="Exo"/>
              </a:rPr>
              <a:t>IT departments</a:t>
            </a:r>
            <a:endParaRPr b="1" sz="2000">
              <a:solidFill>
                <a:srgbClr val="444242"/>
              </a:solidFill>
              <a:latin typeface="Exo"/>
              <a:ea typeface="Exo"/>
              <a:cs typeface="Exo"/>
              <a:sym typeface="Exo"/>
            </a:endParaRPr>
          </a:p>
          <a:p>
            <a:pPr indent="0" lvl="0" marL="1371600" rtl="0" algn="just">
              <a:lnSpc>
                <a:spcPct val="115000"/>
              </a:lnSpc>
              <a:spcBef>
                <a:spcPts val="0"/>
              </a:spcBef>
              <a:spcAft>
                <a:spcPts val="0"/>
              </a:spcAft>
              <a:buClr>
                <a:schemeClr val="dk1"/>
              </a:buClr>
              <a:buSzPts val="1100"/>
              <a:buFont typeface="Arial"/>
              <a:buNone/>
            </a:pPr>
            <a:r>
              <a:rPr lang="pt-PT" sz="1600">
                <a:solidFill>
                  <a:srgbClr val="444242"/>
                </a:solidFill>
                <a:latin typeface="Exo"/>
                <a:ea typeface="Exo"/>
                <a:cs typeface="Exo"/>
                <a:sym typeface="Exo"/>
              </a:rPr>
              <a:t>_Depend on external services to build their solutions.</a:t>
            </a:r>
            <a:endParaRPr sz="1600">
              <a:solidFill>
                <a:srgbClr val="444242"/>
              </a:solidFill>
              <a:latin typeface="Exo"/>
              <a:ea typeface="Exo"/>
              <a:cs typeface="Exo"/>
              <a:sym typeface="Exo"/>
            </a:endParaRPr>
          </a:p>
          <a:p>
            <a:pPr indent="0" lvl="0" marL="1371600" rtl="0" algn="just">
              <a:lnSpc>
                <a:spcPct val="115000"/>
              </a:lnSpc>
              <a:spcBef>
                <a:spcPts val="0"/>
              </a:spcBef>
              <a:spcAft>
                <a:spcPts val="0"/>
              </a:spcAft>
              <a:buClr>
                <a:schemeClr val="dk1"/>
              </a:buClr>
              <a:buSzPts val="1100"/>
              <a:buFont typeface="Arial"/>
              <a:buNone/>
            </a:pPr>
            <a:r>
              <a:rPr lang="pt-PT" sz="1600">
                <a:solidFill>
                  <a:srgbClr val="444242"/>
                </a:solidFill>
                <a:latin typeface="Exo"/>
                <a:ea typeface="Exo"/>
                <a:cs typeface="Exo"/>
                <a:sym typeface="Exo"/>
              </a:rPr>
              <a:t>_External service failure will result in their service’s underperformance.</a:t>
            </a:r>
            <a:endParaRPr sz="1600">
              <a:solidFill>
                <a:srgbClr val="444242"/>
              </a:solidFill>
              <a:latin typeface="Exo"/>
              <a:ea typeface="Exo"/>
              <a:cs typeface="Exo"/>
              <a:sym typeface="Exo"/>
            </a:endParaRPr>
          </a:p>
          <a:p>
            <a:pPr indent="0" lvl="0" marL="1371600" rtl="0" algn="just">
              <a:lnSpc>
                <a:spcPct val="115000"/>
              </a:lnSpc>
              <a:spcBef>
                <a:spcPts val="0"/>
              </a:spcBef>
              <a:spcAft>
                <a:spcPts val="0"/>
              </a:spcAft>
              <a:buClr>
                <a:schemeClr val="dk1"/>
              </a:buClr>
              <a:buSzPts val="1100"/>
              <a:buFont typeface="Arial"/>
              <a:buNone/>
            </a:pPr>
            <a:r>
              <a:rPr lang="pt-PT" sz="1600">
                <a:solidFill>
                  <a:srgbClr val="444242"/>
                </a:solidFill>
                <a:latin typeface="Exo"/>
                <a:ea typeface="Exo"/>
                <a:cs typeface="Exo"/>
                <a:sym typeface="Exo"/>
              </a:rPr>
              <a:t>_Which will lead to more requests to Helpdesks.</a:t>
            </a:r>
            <a:endParaRPr sz="1600">
              <a:solidFill>
                <a:srgbClr val="444242"/>
              </a:solidFill>
              <a:latin typeface="Exo"/>
              <a:ea typeface="Exo"/>
              <a:cs typeface="Exo"/>
              <a:sym typeface="Exo"/>
            </a:endParaRPr>
          </a:p>
          <a:p>
            <a:pPr indent="0" lvl="0" marL="0" rtl="0" algn="just">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27" name="Shape 327"/>
        <p:cNvGrpSpPr/>
        <p:nvPr/>
      </p:nvGrpSpPr>
      <p:grpSpPr>
        <a:xfrm>
          <a:off x="0" y="0"/>
          <a:ext cx="0" cy="0"/>
          <a:chOff x="0" y="0"/>
          <a:chExt cx="0" cy="0"/>
        </a:xfrm>
      </p:grpSpPr>
      <p:pic>
        <p:nvPicPr>
          <p:cNvPr id="328" name="Google Shape;328;p51"/>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29" name="Google Shape;329;p51"/>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Business Objective</a:t>
            </a:r>
            <a:endParaRPr sz="1600">
              <a:solidFill>
                <a:srgbClr val="444242"/>
              </a:solidFill>
              <a:latin typeface="Exo"/>
              <a:ea typeface="Exo"/>
              <a:cs typeface="Exo"/>
              <a:sym typeface="Exo"/>
            </a:endParaRPr>
          </a:p>
        </p:txBody>
      </p:sp>
      <p:sp>
        <p:nvSpPr>
          <p:cNvPr id="330" name="Google Shape;330;p51"/>
          <p:cNvSpPr txBox="1"/>
          <p:nvPr/>
        </p:nvSpPr>
        <p:spPr>
          <a:xfrm>
            <a:off x="0" y="2291025"/>
            <a:ext cx="8085300" cy="12612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2200">
                <a:solidFill>
                  <a:srgbClr val="444242"/>
                </a:solidFill>
                <a:latin typeface="Exo"/>
                <a:ea typeface="Exo"/>
                <a:cs typeface="Exo"/>
                <a:sym typeface="Exo"/>
              </a:rPr>
              <a:t>Help IT Helpdesks.</a:t>
            </a:r>
            <a:endParaRPr b="1" sz="22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_Specifically, Helpdesk agents.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 By keeping track of the health of the services used in the company.</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_Notifying about occurrences in timely fashion.</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BFBFB"/>
        </a:solidFill>
      </p:bgPr>
    </p:bg>
    <p:spTree>
      <p:nvGrpSpPr>
        <p:cNvPr id="72" name="Shape 72"/>
        <p:cNvGrpSpPr/>
        <p:nvPr/>
      </p:nvGrpSpPr>
      <p:grpSpPr>
        <a:xfrm>
          <a:off x="0" y="0"/>
          <a:ext cx="0" cy="0"/>
          <a:chOff x="0" y="0"/>
          <a:chExt cx="0" cy="0"/>
        </a:xfrm>
      </p:grpSpPr>
      <p:sp>
        <p:nvSpPr>
          <p:cNvPr id="73" name="Google Shape;73;p16"/>
          <p:cNvSpPr txBox="1"/>
          <p:nvPr>
            <p:ph idx="1" type="subTitle"/>
          </p:nvPr>
        </p:nvSpPr>
        <p:spPr>
          <a:xfrm>
            <a:off x="527825" y="3291800"/>
            <a:ext cx="4320000" cy="792600"/>
          </a:xfrm>
          <a:prstGeom prst="rect">
            <a:avLst/>
          </a:prstGeom>
        </p:spPr>
        <p:txBody>
          <a:bodyPr anchorCtr="0" anchor="t" bIns="91425" lIns="91425" spcFirstLastPara="1" rIns="91425" wrap="square" tIns="91425">
            <a:noAutofit/>
          </a:bodyPr>
          <a:lstStyle/>
          <a:p>
            <a:pPr indent="0" lvl="0" marL="0" rtl="0" algn="l">
              <a:lnSpc>
                <a:spcPct val="107000"/>
              </a:lnSpc>
              <a:spcBef>
                <a:spcPts val="0"/>
              </a:spcBef>
              <a:spcAft>
                <a:spcPts val="0"/>
              </a:spcAft>
              <a:buClr>
                <a:schemeClr val="dk1"/>
              </a:buClr>
              <a:buSzPts val="1100"/>
              <a:buFont typeface="Arial"/>
              <a:buNone/>
            </a:pPr>
            <a:r>
              <a:rPr lang="pt-PT" sz="1600">
                <a:solidFill>
                  <a:schemeClr val="dk1"/>
                </a:solidFill>
                <a:latin typeface="Exo"/>
                <a:ea typeface="Exo"/>
                <a:cs typeface="Exo"/>
                <a:sym typeface="Exo"/>
              </a:rPr>
              <a:t>Our value proposition lays on the delivery of unique solutions, following our core goal of value creation to our client and company. The capacity of market adaptability of !VoidLab</a:t>
            </a:r>
            <a:r>
              <a:rPr b="1" lang="pt-PT" sz="1600">
                <a:solidFill>
                  <a:schemeClr val="dk1"/>
                </a:solidFill>
                <a:latin typeface="Exo"/>
                <a:ea typeface="Exo"/>
                <a:cs typeface="Exo"/>
                <a:sym typeface="Exo"/>
              </a:rPr>
              <a:t> </a:t>
            </a:r>
            <a:r>
              <a:rPr lang="pt-PT" sz="1600">
                <a:solidFill>
                  <a:schemeClr val="dk1"/>
                </a:solidFill>
                <a:latin typeface="Exo"/>
                <a:ea typeface="Exo"/>
                <a:cs typeface="Exo"/>
                <a:sym typeface="Exo"/>
              </a:rPr>
              <a:t>is a key point.</a:t>
            </a:r>
            <a:endParaRPr sz="1600">
              <a:solidFill>
                <a:schemeClr val="dk1"/>
              </a:solidFill>
              <a:latin typeface="Exo"/>
              <a:ea typeface="Exo"/>
              <a:cs typeface="Exo"/>
              <a:sym typeface="Exo"/>
            </a:endParaRPr>
          </a:p>
          <a:p>
            <a:pPr indent="0" lvl="0" marL="0" rtl="0" algn="just">
              <a:lnSpc>
                <a:spcPct val="107000"/>
              </a:lnSpc>
              <a:spcBef>
                <a:spcPts val="800"/>
              </a:spcBef>
              <a:spcAft>
                <a:spcPts val="0"/>
              </a:spcAft>
              <a:buClr>
                <a:schemeClr val="dk1"/>
              </a:buClr>
              <a:buSzPts val="1100"/>
              <a:buFont typeface="Arial"/>
              <a:buNone/>
            </a:pPr>
            <a:r>
              <a:t/>
            </a:r>
            <a:endParaRPr sz="1600">
              <a:solidFill>
                <a:schemeClr val="dk1"/>
              </a:solidFill>
              <a:latin typeface="Exo"/>
              <a:ea typeface="Exo"/>
              <a:cs typeface="Exo"/>
              <a:sym typeface="Exo"/>
            </a:endParaRPr>
          </a:p>
          <a:p>
            <a:pPr indent="0" lvl="0" marL="0" rtl="0" algn="ctr">
              <a:spcBef>
                <a:spcPts val="800"/>
              </a:spcBef>
              <a:spcAft>
                <a:spcPts val="0"/>
              </a:spcAft>
              <a:buNone/>
            </a:pPr>
            <a:r>
              <a:t/>
            </a:r>
            <a:endParaRPr/>
          </a:p>
        </p:txBody>
      </p:sp>
      <p:pic>
        <p:nvPicPr>
          <p:cNvPr id="74" name="Google Shape;74;p16"/>
          <p:cNvPicPr preferRelativeResize="0"/>
          <p:nvPr/>
        </p:nvPicPr>
        <p:blipFill>
          <a:blip r:embed="rId3">
            <a:alphaModFix/>
          </a:blip>
          <a:stretch>
            <a:fillRect/>
          </a:stretch>
        </p:blipFill>
        <p:spPr>
          <a:xfrm>
            <a:off x="2335800" y="-12"/>
            <a:ext cx="4320000" cy="25200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34" name="Shape 334"/>
        <p:cNvGrpSpPr/>
        <p:nvPr/>
      </p:nvGrpSpPr>
      <p:grpSpPr>
        <a:xfrm>
          <a:off x="0" y="0"/>
          <a:ext cx="0" cy="0"/>
          <a:chOff x="0" y="0"/>
          <a:chExt cx="0" cy="0"/>
        </a:xfrm>
      </p:grpSpPr>
      <p:pic>
        <p:nvPicPr>
          <p:cNvPr id="335" name="Google Shape;335;p52"/>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36" name="Google Shape;336;p52"/>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Documentation</a:t>
            </a:r>
            <a:endParaRPr sz="1600">
              <a:solidFill>
                <a:srgbClr val="444242"/>
              </a:solidFill>
              <a:latin typeface="Exo"/>
              <a:ea typeface="Exo"/>
              <a:cs typeface="Exo"/>
              <a:sym typeface="Exo"/>
            </a:endParaRPr>
          </a:p>
        </p:txBody>
      </p:sp>
      <p:sp>
        <p:nvSpPr>
          <p:cNvPr id="337" name="Google Shape;337;p52"/>
          <p:cNvSpPr txBox="1"/>
          <p:nvPr/>
        </p:nvSpPr>
        <p:spPr>
          <a:xfrm>
            <a:off x="-511150" y="1198150"/>
            <a:ext cx="47793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SRS</a:t>
            </a:r>
            <a:endParaRPr b="1" sz="15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i="1"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Web App</a:t>
            </a:r>
            <a:endParaRPr b="1"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_Dashboard page</a:t>
            </a:r>
            <a:endParaRPr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_Configuration Page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Services</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b="1" i="1" lang="pt-PT" sz="1600">
                <a:solidFill>
                  <a:srgbClr val="444242"/>
                </a:solidFill>
                <a:latin typeface="Exo"/>
                <a:ea typeface="Exo"/>
                <a:cs typeface="Exo"/>
                <a:sym typeface="Exo"/>
              </a:rPr>
              <a:t>	</a:t>
            </a:r>
            <a:r>
              <a:rPr lang="pt-PT" sz="1600">
                <a:solidFill>
                  <a:srgbClr val="444242"/>
                </a:solidFill>
                <a:latin typeface="Exo"/>
                <a:ea typeface="Exo"/>
                <a:cs typeface="Exo"/>
                <a:sym typeface="Exo"/>
              </a:rPr>
              <a:t>_AWS, Heroku, Slack, </a:t>
            </a:r>
            <a:endParaRPr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Github, Dynamic URL</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Information</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b="1" lang="pt-PT" sz="1600">
                <a:solidFill>
                  <a:srgbClr val="444242"/>
                </a:solidFill>
                <a:latin typeface="Exo"/>
                <a:ea typeface="Exo"/>
                <a:cs typeface="Exo"/>
                <a:sym typeface="Exo"/>
              </a:rPr>
              <a:t>	</a:t>
            </a:r>
            <a:r>
              <a:rPr lang="pt-PT" sz="1600">
                <a:solidFill>
                  <a:srgbClr val="444242"/>
                </a:solidFill>
                <a:latin typeface="Exo"/>
                <a:ea typeface="Exo"/>
                <a:cs typeface="Exo"/>
                <a:sym typeface="Exo"/>
              </a:rPr>
              <a:t>_Status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_Reason for status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_Last update date</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Scalable and Available</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
        <p:nvSpPr>
          <p:cNvPr id="338" name="Google Shape;338;p52"/>
          <p:cNvSpPr txBox="1"/>
          <p:nvPr/>
        </p:nvSpPr>
        <p:spPr>
          <a:xfrm>
            <a:off x="2677025" y="1210575"/>
            <a:ext cx="66546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ATP</a:t>
            </a:r>
            <a:endParaRPr b="1" sz="1500">
              <a:solidFill>
                <a:srgbClr val="444242"/>
              </a:solidFill>
              <a:latin typeface="Exo"/>
              <a:ea typeface="Exo"/>
              <a:cs typeface="Exo"/>
              <a:sym typeface="Exo"/>
            </a:endParaRPr>
          </a:p>
          <a:p>
            <a:pPr indent="457200" lvl="0" marL="914400" rtl="0" algn="l">
              <a:lnSpc>
                <a:spcPct val="115000"/>
              </a:lnSpc>
              <a:spcBef>
                <a:spcPts val="0"/>
              </a:spcBef>
              <a:spcAft>
                <a:spcPts val="0"/>
              </a:spcAft>
              <a:buNone/>
            </a:pPr>
            <a:r>
              <a:rPr i="1"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Test cycle phases:</a:t>
            </a:r>
            <a:endParaRPr b="1"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_Conception</a:t>
            </a:r>
            <a:endParaRPr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_Development</a:t>
            </a:r>
            <a:endParaRPr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_Control</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Methods</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b="1" i="1" lang="pt-PT" sz="1600">
                <a:solidFill>
                  <a:srgbClr val="444242"/>
                </a:solidFill>
                <a:latin typeface="Exo"/>
                <a:ea typeface="Exo"/>
                <a:cs typeface="Exo"/>
                <a:sym typeface="Exo"/>
              </a:rPr>
              <a:t>	</a:t>
            </a:r>
            <a:r>
              <a:rPr lang="pt-PT" sz="1600">
                <a:solidFill>
                  <a:srgbClr val="444242"/>
                </a:solidFill>
                <a:latin typeface="Exo"/>
                <a:ea typeface="Exo"/>
                <a:cs typeface="Exo"/>
                <a:sym typeface="Exo"/>
              </a:rPr>
              <a:t>_Functional: Unit, Integration, System and Acceptance Testing</a:t>
            </a:r>
            <a:endParaRPr sz="1600">
              <a:solidFill>
                <a:srgbClr val="444242"/>
              </a:solidFill>
              <a:latin typeface="Exo"/>
              <a:ea typeface="Exo"/>
              <a:cs typeface="Exo"/>
              <a:sym typeface="Exo"/>
            </a:endParaRPr>
          </a:p>
          <a:p>
            <a:pPr indent="457200" lvl="0" marL="1371600" rtl="0" algn="l">
              <a:lnSpc>
                <a:spcPct val="115000"/>
              </a:lnSpc>
              <a:spcBef>
                <a:spcPts val="0"/>
              </a:spcBef>
              <a:spcAft>
                <a:spcPts val="0"/>
              </a:spcAft>
              <a:buNone/>
            </a:pPr>
            <a:r>
              <a:rPr lang="pt-PT" sz="1600">
                <a:solidFill>
                  <a:srgbClr val="444242"/>
                </a:solidFill>
                <a:latin typeface="Exo"/>
                <a:ea typeface="Exo"/>
                <a:cs typeface="Exo"/>
                <a:sym typeface="Exo"/>
              </a:rPr>
              <a:t>_Non-functional: Stress and Load Testing</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_</a:t>
            </a:r>
            <a:r>
              <a:rPr b="1" lang="pt-PT" sz="1600">
                <a:solidFill>
                  <a:srgbClr val="444242"/>
                </a:solidFill>
                <a:latin typeface="Exo"/>
                <a:ea typeface="Exo"/>
                <a:cs typeface="Exo"/>
                <a:sym typeface="Exo"/>
              </a:rPr>
              <a:t>Acceptance Test successful if:</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b="1" lang="pt-PT" sz="1600">
                <a:solidFill>
                  <a:srgbClr val="444242"/>
                </a:solidFill>
                <a:latin typeface="Exo"/>
                <a:ea typeface="Exo"/>
                <a:cs typeface="Exo"/>
                <a:sym typeface="Exo"/>
              </a:rPr>
              <a:t>	</a:t>
            </a:r>
            <a:r>
              <a:rPr lang="pt-PT" sz="1600">
                <a:solidFill>
                  <a:srgbClr val="444242"/>
                </a:solidFill>
                <a:latin typeface="Exo"/>
                <a:ea typeface="Exo"/>
                <a:cs typeface="Exo"/>
                <a:sym typeface="Exo"/>
              </a:rPr>
              <a:t>_Developed tests pass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_ Quality Manager approves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_ Client approves</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rPr lang="pt-PT" sz="1600">
                <a:solidFill>
                  <a:srgbClr val="444242"/>
                </a:solidFill>
                <a:latin typeface="Exo"/>
                <a:ea typeface="Exo"/>
                <a:cs typeface="Exo"/>
                <a:sym typeface="Exo"/>
              </a:rPr>
              <a:t>	</a:t>
            </a:r>
            <a:endParaRPr b="1"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42" name="Shape 342"/>
        <p:cNvGrpSpPr/>
        <p:nvPr/>
      </p:nvGrpSpPr>
      <p:grpSpPr>
        <a:xfrm>
          <a:off x="0" y="0"/>
          <a:ext cx="0" cy="0"/>
          <a:chOff x="0" y="0"/>
          <a:chExt cx="0" cy="0"/>
        </a:xfrm>
      </p:grpSpPr>
      <p:pic>
        <p:nvPicPr>
          <p:cNvPr id="343" name="Google Shape;343;p53"/>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44" name="Google Shape;344;p53"/>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Documentation</a:t>
            </a:r>
            <a:endParaRPr sz="1600">
              <a:solidFill>
                <a:srgbClr val="444242"/>
              </a:solidFill>
              <a:latin typeface="Exo"/>
              <a:ea typeface="Exo"/>
              <a:cs typeface="Exo"/>
              <a:sym typeface="Exo"/>
            </a:endParaRPr>
          </a:p>
        </p:txBody>
      </p:sp>
      <p:sp>
        <p:nvSpPr>
          <p:cNvPr id="345" name="Google Shape;345;p53"/>
          <p:cNvSpPr txBox="1"/>
          <p:nvPr/>
        </p:nvSpPr>
        <p:spPr>
          <a:xfrm>
            <a:off x="-511150" y="1198150"/>
            <a:ext cx="4779300" cy="37128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b="1" lang="pt-PT" sz="1500">
                <a:solidFill>
                  <a:srgbClr val="444242"/>
                </a:solidFill>
                <a:latin typeface="Exo"/>
                <a:ea typeface="Exo"/>
                <a:cs typeface="Exo"/>
                <a:sym typeface="Exo"/>
              </a:rPr>
              <a:t>SAD</a:t>
            </a:r>
            <a:endParaRPr b="1" sz="15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rgbClr val="444242"/>
              </a:solidFill>
              <a:latin typeface="Exo"/>
              <a:ea typeface="Exo"/>
              <a:cs typeface="Exo"/>
              <a:sym typeface="Exo"/>
            </a:endParaRPr>
          </a:p>
          <a:p>
            <a:pPr indent="0" lvl="0" marL="1371600" rtl="0" algn="l">
              <a:lnSpc>
                <a:spcPct val="115000"/>
              </a:lnSpc>
              <a:spcBef>
                <a:spcPts val="0"/>
              </a:spcBef>
              <a:spcAft>
                <a:spcPts val="0"/>
              </a:spcAft>
              <a:buNone/>
            </a:pPr>
            <a:r>
              <a:t/>
            </a:r>
            <a:endParaRPr sz="1600">
              <a:solidFill>
                <a:schemeClr val="dk1"/>
              </a:solidFill>
              <a:latin typeface="Exo"/>
              <a:ea typeface="Exo"/>
              <a:cs typeface="Exo"/>
              <a:sym typeface="Exo"/>
            </a:endParaRPr>
          </a:p>
          <a:p>
            <a:pPr indent="0" lvl="0" marL="1371600" rtl="0" algn="l">
              <a:lnSpc>
                <a:spcPct val="115000"/>
              </a:lnSpc>
              <a:spcBef>
                <a:spcPts val="0"/>
              </a:spcBef>
              <a:spcAft>
                <a:spcPts val="0"/>
              </a:spcAft>
              <a:buNone/>
            </a:pPr>
            <a:r>
              <a:t/>
            </a:r>
            <a:endParaRPr b="1" sz="1600">
              <a:solidFill>
                <a:srgbClr val="444242"/>
              </a:solidFill>
              <a:latin typeface="Exo"/>
              <a:ea typeface="Exo"/>
              <a:cs typeface="Exo"/>
              <a:sym typeface="Exo"/>
            </a:endParaRPr>
          </a:p>
          <a:p>
            <a:pPr indent="0" lvl="0" marL="0" rtl="0" algn="ctr">
              <a:spcBef>
                <a:spcPts val="0"/>
              </a:spcBef>
              <a:spcAft>
                <a:spcPts val="0"/>
              </a:spcAft>
              <a:buNone/>
            </a:pPr>
            <a:r>
              <a:t/>
            </a:r>
            <a:endParaRPr sz="1600">
              <a:solidFill>
                <a:srgbClr val="444242"/>
              </a:solidFill>
              <a:latin typeface="Exo"/>
              <a:ea typeface="Exo"/>
              <a:cs typeface="Exo"/>
              <a:sym typeface="Exo"/>
            </a:endParaRPr>
          </a:p>
        </p:txBody>
      </p:sp>
      <p:pic>
        <p:nvPicPr>
          <p:cNvPr id="346" name="Google Shape;346;p53"/>
          <p:cNvPicPr preferRelativeResize="0"/>
          <p:nvPr/>
        </p:nvPicPr>
        <p:blipFill>
          <a:blip r:embed="rId4">
            <a:alphaModFix/>
          </a:blip>
          <a:stretch>
            <a:fillRect/>
          </a:stretch>
        </p:blipFill>
        <p:spPr>
          <a:xfrm>
            <a:off x="1195839" y="1315450"/>
            <a:ext cx="6454825" cy="35061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50" name="Shape 350"/>
        <p:cNvGrpSpPr/>
        <p:nvPr/>
      </p:nvGrpSpPr>
      <p:grpSpPr>
        <a:xfrm>
          <a:off x="0" y="0"/>
          <a:ext cx="0" cy="0"/>
          <a:chOff x="0" y="0"/>
          <a:chExt cx="0" cy="0"/>
        </a:xfrm>
      </p:grpSpPr>
      <p:pic>
        <p:nvPicPr>
          <p:cNvPr id="351" name="Google Shape;351;p54"/>
          <p:cNvPicPr preferRelativeResize="0"/>
          <p:nvPr/>
        </p:nvPicPr>
        <p:blipFill>
          <a:blip r:embed="rId4">
            <a:alphaModFix/>
          </a:blip>
          <a:stretch>
            <a:fillRect/>
          </a:stretch>
        </p:blipFill>
        <p:spPr>
          <a:xfrm>
            <a:off x="3667713" y="1667463"/>
            <a:ext cx="1808575" cy="1808575"/>
          </a:xfrm>
          <a:prstGeom prst="rect">
            <a:avLst/>
          </a:prstGeom>
          <a:noFill/>
          <a:ln>
            <a:noFill/>
          </a:ln>
        </p:spPr>
      </p:pic>
      <p:sp>
        <p:nvSpPr>
          <p:cNvPr id="352" name="Google Shape;352;p54"/>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Prototype</a:t>
            </a:r>
            <a:endParaRPr sz="1600">
              <a:solidFill>
                <a:srgbClr val="444242"/>
              </a:solidFill>
              <a:latin typeface="Exo"/>
              <a:ea typeface="Exo"/>
              <a:cs typeface="Exo"/>
              <a:sym typeface="Exo"/>
            </a:endParaRPr>
          </a:p>
        </p:txBody>
      </p:sp>
      <p:pic>
        <p:nvPicPr>
          <p:cNvPr id="353" name="Google Shape;353;p54" title="prot.mov">
            <a:hlinkClick r:id="rId5"/>
          </p:cNvPr>
          <p:cNvPicPr preferRelativeResize="0"/>
          <p:nvPr/>
        </p:nvPicPr>
        <p:blipFill>
          <a:blip r:embed="rId6">
            <a:alphaModFix/>
          </a:blip>
          <a:stretch>
            <a:fillRect/>
          </a:stretch>
        </p:blipFill>
        <p:spPr>
          <a:xfrm>
            <a:off x="3393625" y="592900"/>
            <a:ext cx="5498275" cy="41237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57" name="Shape 357"/>
        <p:cNvGrpSpPr/>
        <p:nvPr/>
      </p:nvGrpSpPr>
      <p:grpSpPr>
        <a:xfrm>
          <a:off x="0" y="0"/>
          <a:ext cx="0" cy="0"/>
          <a:chOff x="0" y="0"/>
          <a:chExt cx="0" cy="0"/>
        </a:xfrm>
      </p:grpSpPr>
      <p:pic>
        <p:nvPicPr>
          <p:cNvPr id="358" name="Google Shape;358;p55"/>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359" name="Google Shape;359;p55"/>
          <p:cNvSpPr txBox="1"/>
          <p:nvPr/>
        </p:nvSpPr>
        <p:spPr>
          <a:xfrm>
            <a:off x="1351250" y="4131775"/>
            <a:ext cx="6530100" cy="74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1600">
                <a:solidFill>
                  <a:srgbClr val="444242"/>
                </a:solidFill>
                <a:latin typeface="Exo"/>
                <a:ea typeface="Exo"/>
                <a:cs typeface="Exo"/>
                <a:sym typeface="Exo"/>
              </a:rPr>
              <a:t>Service pipeline of the next few weeks.</a:t>
            </a:r>
            <a:endParaRPr sz="1600">
              <a:solidFill>
                <a:srgbClr val="444242"/>
              </a:solidFill>
              <a:latin typeface="Exo"/>
              <a:ea typeface="Exo"/>
              <a:cs typeface="Exo"/>
              <a:sym typeface="Exo"/>
            </a:endParaRPr>
          </a:p>
        </p:txBody>
      </p:sp>
      <p:sp>
        <p:nvSpPr>
          <p:cNvPr id="360" name="Google Shape;360;p55"/>
          <p:cNvSpPr txBox="1"/>
          <p:nvPr/>
        </p:nvSpPr>
        <p:spPr>
          <a:xfrm>
            <a:off x="384700" y="375600"/>
            <a:ext cx="67113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rgbClr val="444242"/>
                </a:solidFill>
                <a:latin typeface="Exo Black"/>
                <a:ea typeface="Exo Black"/>
                <a:cs typeface="Exo Black"/>
                <a:sym typeface="Exo Black"/>
              </a:rPr>
              <a:t>Project Update</a:t>
            </a:r>
            <a:endParaRPr sz="1600">
              <a:solidFill>
                <a:srgbClr val="444242"/>
              </a:solidFill>
              <a:latin typeface="Exo"/>
              <a:ea typeface="Exo"/>
              <a:cs typeface="Exo"/>
              <a:sym typeface="Exo"/>
            </a:endParaRPr>
          </a:p>
        </p:txBody>
      </p:sp>
      <p:pic>
        <p:nvPicPr>
          <p:cNvPr id="361" name="Google Shape;361;p55"/>
          <p:cNvPicPr preferRelativeResize="0"/>
          <p:nvPr/>
        </p:nvPicPr>
        <p:blipFill>
          <a:blip r:embed="rId4">
            <a:alphaModFix/>
          </a:blip>
          <a:stretch>
            <a:fillRect/>
          </a:stretch>
        </p:blipFill>
        <p:spPr>
          <a:xfrm>
            <a:off x="1008375" y="1194050"/>
            <a:ext cx="7127249" cy="290779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7C600"/>
        </a:solidFill>
      </p:bgPr>
    </p:bg>
    <p:spTree>
      <p:nvGrpSpPr>
        <p:cNvPr id="365" name="Shape 365"/>
        <p:cNvGrpSpPr/>
        <p:nvPr/>
      </p:nvGrpSpPr>
      <p:grpSpPr>
        <a:xfrm>
          <a:off x="0" y="0"/>
          <a:ext cx="0" cy="0"/>
          <a:chOff x="0" y="0"/>
          <a:chExt cx="0" cy="0"/>
        </a:xfrm>
      </p:grpSpPr>
      <p:pic>
        <p:nvPicPr>
          <p:cNvPr id="366" name="Google Shape;366;p56"/>
          <p:cNvPicPr preferRelativeResize="0"/>
          <p:nvPr/>
        </p:nvPicPr>
        <p:blipFill>
          <a:blip r:embed="rId3">
            <a:alphaModFix/>
          </a:blip>
          <a:stretch>
            <a:fillRect/>
          </a:stretch>
        </p:blipFill>
        <p:spPr>
          <a:xfrm>
            <a:off x="3376613" y="1376363"/>
            <a:ext cx="2390775" cy="2390775"/>
          </a:xfrm>
          <a:prstGeom prst="rect">
            <a:avLst/>
          </a:prstGeom>
          <a:noFill/>
          <a:ln>
            <a:noFill/>
          </a:ln>
        </p:spPr>
      </p:pic>
      <p:pic>
        <p:nvPicPr>
          <p:cNvPr id="367" name="Google Shape;367;p56"/>
          <p:cNvPicPr preferRelativeResize="0"/>
          <p:nvPr/>
        </p:nvPicPr>
        <p:blipFill>
          <a:blip r:embed="rId4">
            <a:alphaModFix/>
          </a:blip>
          <a:stretch>
            <a:fillRect/>
          </a:stretch>
        </p:blipFill>
        <p:spPr>
          <a:xfrm>
            <a:off x="3124200" y="1700200"/>
            <a:ext cx="2895600" cy="1743075"/>
          </a:xfrm>
          <a:prstGeom prst="rect">
            <a:avLst/>
          </a:prstGeom>
          <a:noFill/>
          <a:ln>
            <a:noFill/>
          </a:ln>
        </p:spPr>
      </p:pic>
      <p:pic>
        <p:nvPicPr>
          <p:cNvPr id="368" name="Google Shape;368;p56"/>
          <p:cNvPicPr preferRelativeResize="0"/>
          <p:nvPr/>
        </p:nvPicPr>
        <p:blipFill>
          <a:blip r:embed="rId5">
            <a:alphaModFix/>
          </a:blip>
          <a:stretch>
            <a:fillRect/>
          </a:stretch>
        </p:blipFill>
        <p:spPr>
          <a:xfrm>
            <a:off x="0" y="0"/>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8" name="Shape 78"/>
        <p:cNvGrpSpPr/>
        <p:nvPr/>
      </p:nvGrpSpPr>
      <p:grpSpPr>
        <a:xfrm>
          <a:off x="0" y="0"/>
          <a:ext cx="0" cy="0"/>
          <a:chOff x="0" y="0"/>
          <a:chExt cx="0" cy="0"/>
        </a:xfrm>
      </p:grpSpPr>
      <p:pic>
        <p:nvPicPr>
          <p:cNvPr id="79" name="Google Shape;79;p17"/>
          <p:cNvPicPr preferRelativeResize="0"/>
          <p:nvPr/>
        </p:nvPicPr>
        <p:blipFill>
          <a:blip r:embed="rId4">
            <a:alphaModFix/>
          </a:blip>
          <a:stretch>
            <a:fillRect/>
          </a:stretch>
        </p:blipFill>
        <p:spPr>
          <a:xfrm>
            <a:off x="152400" y="2140150"/>
            <a:ext cx="8839201" cy="8632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BFBFB"/>
        </a:solidFill>
      </p:bgPr>
    </p:bg>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270938" y="152400"/>
            <a:ext cx="8602134"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4242"/>
        </a:solidFill>
      </p:bgPr>
    </p:bg>
    <p:spTree>
      <p:nvGrpSpPr>
        <p:cNvPr id="88" name="Shape 88"/>
        <p:cNvGrpSpPr/>
        <p:nvPr/>
      </p:nvGrpSpPr>
      <p:grpSpPr>
        <a:xfrm>
          <a:off x="0" y="0"/>
          <a:ext cx="0" cy="0"/>
          <a:chOff x="0" y="0"/>
          <a:chExt cx="0" cy="0"/>
        </a:xfrm>
      </p:grpSpPr>
      <p:sp>
        <p:nvSpPr>
          <p:cNvPr id="89" name="Google Shape;89;p19"/>
          <p:cNvSpPr txBox="1"/>
          <p:nvPr/>
        </p:nvSpPr>
        <p:spPr>
          <a:xfrm>
            <a:off x="2653800" y="2008950"/>
            <a:ext cx="3836400" cy="11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PT" sz="6000">
                <a:solidFill>
                  <a:srgbClr val="FFFFFF"/>
                </a:solidFill>
                <a:latin typeface="Exo ExtraBold"/>
                <a:ea typeface="Exo ExtraBold"/>
                <a:cs typeface="Exo ExtraBold"/>
                <a:sym typeface="Exo ExtraBold"/>
              </a:rPr>
              <a:t>GNet</a:t>
            </a:r>
            <a:endParaRPr sz="6000">
              <a:solidFill>
                <a:srgbClr val="FFFFFF"/>
              </a:solidFill>
              <a:latin typeface="Exo ExtraBold"/>
              <a:ea typeface="Exo ExtraBold"/>
              <a:cs typeface="Exo ExtraBold"/>
              <a:sym typeface="Exo ExtraBold"/>
            </a:endParaRPr>
          </a:p>
        </p:txBody>
      </p:sp>
      <p:pic>
        <p:nvPicPr>
          <p:cNvPr id="90" name="Google Shape;90;p19"/>
          <p:cNvPicPr preferRelativeResize="0"/>
          <p:nvPr/>
        </p:nvPicPr>
        <p:blipFill>
          <a:blip r:embed="rId3">
            <a:alphaModFix/>
          </a:blip>
          <a:stretch>
            <a:fillRect/>
          </a:stretch>
        </p:blipFill>
        <p:spPr>
          <a:xfrm>
            <a:off x="3667713" y="1667463"/>
            <a:ext cx="1808575" cy="1808575"/>
          </a:xfrm>
          <a:prstGeom prst="rect">
            <a:avLst/>
          </a:prstGeom>
          <a:noFill/>
          <a:ln>
            <a:noFill/>
          </a:ln>
        </p:spPr>
      </p:pic>
      <p:pic>
        <p:nvPicPr>
          <p:cNvPr id="91" name="Google Shape;91;p19"/>
          <p:cNvPicPr preferRelativeResize="0"/>
          <p:nvPr/>
        </p:nvPicPr>
        <p:blipFill>
          <a:blip r:embed="rId4">
            <a:alphaModFix/>
          </a:blip>
          <a:stretch>
            <a:fillRect/>
          </a:stretch>
        </p:blipFill>
        <p:spPr>
          <a:xfrm>
            <a:off x="914413" y="0"/>
            <a:ext cx="7315185"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pic>
        <p:nvPicPr>
          <p:cNvPr id="96" name="Google Shape;96;p20"/>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97" name="Google Shape;97;p20"/>
          <p:cNvSpPr txBox="1"/>
          <p:nvPr/>
        </p:nvSpPr>
        <p:spPr>
          <a:xfrm>
            <a:off x="795125" y="1667475"/>
            <a:ext cx="7564800" cy="29175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1"/>
              </a:buClr>
              <a:buSzPts val="1100"/>
              <a:buFont typeface="Arial"/>
              <a:buNone/>
            </a:pPr>
            <a:r>
              <a:rPr lang="pt-PT" sz="1600">
                <a:solidFill>
                  <a:srgbClr val="F9F9F9"/>
                </a:solidFill>
                <a:latin typeface="Exo"/>
                <a:ea typeface="Exo"/>
                <a:cs typeface="Exo"/>
                <a:sym typeface="Exo"/>
              </a:rPr>
              <a:t>Every year many medical study cases are published and presented in conferences. gNet seeks to create a network for professionals on the Health industry to post, share and discuss their studies, creating a community that is actively involved in the sharing of medical knowledge. Furthermore, this will allow the streaming of conferences to enable people that cannot attend them to participate.</a:t>
            </a:r>
            <a:endParaRPr sz="1600">
              <a:solidFill>
                <a:srgbClr val="F9F9F9"/>
              </a:solidFill>
              <a:latin typeface="Exo"/>
              <a:ea typeface="Exo"/>
              <a:cs typeface="Exo"/>
              <a:sym typeface="Exo"/>
            </a:endParaRPr>
          </a:p>
          <a:p>
            <a:pPr indent="0" lvl="0" marL="0" rtl="0" algn="ctr">
              <a:spcBef>
                <a:spcPts val="0"/>
              </a:spcBef>
              <a:spcAft>
                <a:spcPts val="0"/>
              </a:spcAft>
              <a:buNone/>
            </a:pPr>
            <a:r>
              <a:t/>
            </a:r>
            <a:endParaRPr sz="1600">
              <a:solidFill>
                <a:srgbClr val="FFFFFF"/>
              </a:solidFill>
              <a:latin typeface="Exo"/>
              <a:ea typeface="Exo"/>
              <a:cs typeface="Exo"/>
              <a:sym typeface="Exo"/>
            </a:endParaRPr>
          </a:p>
        </p:txBody>
      </p:sp>
      <p:sp>
        <p:nvSpPr>
          <p:cNvPr id="98" name="Google Shape;98;p20"/>
          <p:cNvSpPr txBox="1"/>
          <p:nvPr/>
        </p:nvSpPr>
        <p:spPr>
          <a:xfrm>
            <a:off x="384700" y="375600"/>
            <a:ext cx="46497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PT" sz="4000">
                <a:solidFill>
                  <a:schemeClr val="lt1"/>
                </a:solidFill>
                <a:latin typeface="Exo Black"/>
                <a:ea typeface="Exo Black"/>
                <a:cs typeface="Exo Black"/>
                <a:sym typeface="Exo Black"/>
              </a:rPr>
              <a:t>Product &amp; Problem</a:t>
            </a:r>
            <a:endParaRPr sz="1600">
              <a:solidFill>
                <a:srgbClr val="FFFFFF"/>
              </a:solidFill>
              <a:latin typeface="Exo"/>
              <a:ea typeface="Exo"/>
              <a:cs typeface="Exo"/>
              <a:sym typeface="Ex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21"/>
          <p:cNvPicPr preferRelativeResize="0"/>
          <p:nvPr/>
        </p:nvPicPr>
        <p:blipFill>
          <a:blip r:embed="rId3">
            <a:alphaModFix/>
          </a:blip>
          <a:stretch>
            <a:fillRect/>
          </a:stretch>
        </p:blipFill>
        <p:spPr>
          <a:xfrm>
            <a:off x="3667713" y="1667463"/>
            <a:ext cx="1808575" cy="1808575"/>
          </a:xfrm>
          <a:prstGeom prst="rect">
            <a:avLst/>
          </a:prstGeom>
          <a:noFill/>
          <a:ln>
            <a:noFill/>
          </a:ln>
        </p:spPr>
      </p:pic>
      <p:sp>
        <p:nvSpPr>
          <p:cNvPr id="104" name="Google Shape;104;p21"/>
          <p:cNvSpPr txBox="1"/>
          <p:nvPr/>
        </p:nvSpPr>
        <p:spPr>
          <a:xfrm>
            <a:off x="384700" y="375600"/>
            <a:ext cx="77550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4000">
                <a:solidFill>
                  <a:schemeClr val="lt1"/>
                </a:solidFill>
                <a:latin typeface="Exo Black"/>
                <a:ea typeface="Exo Black"/>
                <a:cs typeface="Exo Black"/>
                <a:sym typeface="Exo Black"/>
              </a:rPr>
              <a:t>Business Objective</a:t>
            </a:r>
            <a:endParaRPr sz="1600">
              <a:solidFill>
                <a:srgbClr val="FFFFFF"/>
              </a:solidFill>
              <a:latin typeface="Exo"/>
              <a:ea typeface="Exo"/>
              <a:cs typeface="Exo"/>
              <a:sym typeface="Exo"/>
            </a:endParaRPr>
          </a:p>
        </p:txBody>
      </p:sp>
      <p:sp>
        <p:nvSpPr>
          <p:cNvPr id="105" name="Google Shape;105;p21"/>
          <p:cNvSpPr txBox="1"/>
          <p:nvPr/>
        </p:nvSpPr>
        <p:spPr>
          <a:xfrm>
            <a:off x="910975" y="1278275"/>
            <a:ext cx="7425600" cy="29175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lang="pt-PT" sz="1600">
                <a:solidFill>
                  <a:srgbClr val="F9F9F9"/>
                </a:solidFill>
                <a:latin typeface="Exo"/>
                <a:ea typeface="Exo"/>
                <a:cs typeface="Exo"/>
                <a:sym typeface="Exo"/>
              </a:rPr>
              <a:t>The objective of this project is to create </a:t>
            </a:r>
            <a:r>
              <a:rPr b="1" lang="pt-PT" sz="1600">
                <a:solidFill>
                  <a:srgbClr val="F9F9F9"/>
                </a:solidFill>
                <a:latin typeface="Exo"/>
                <a:ea typeface="Exo"/>
                <a:cs typeface="Exo"/>
                <a:sym typeface="Exo"/>
              </a:rPr>
              <a:t>a network encompassing the medical community,</a:t>
            </a:r>
            <a:r>
              <a:rPr lang="pt-PT" sz="1600">
                <a:solidFill>
                  <a:srgbClr val="F9F9F9"/>
                </a:solidFill>
                <a:latin typeface="Exo"/>
                <a:ea typeface="Exo"/>
                <a:cs typeface="Exo"/>
                <a:sym typeface="Exo"/>
              </a:rPr>
              <a:t> that functions as a common point of knowledge sharing for the community. This way, the clinical case articles can all be shared in a common place, easing their search, share and discussion.</a:t>
            </a:r>
            <a:endParaRPr sz="1600">
              <a:solidFill>
                <a:srgbClr val="F9F9F9"/>
              </a:solidFill>
              <a:latin typeface="Exo"/>
              <a:ea typeface="Exo"/>
              <a:cs typeface="Exo"/>
              <a:sym typeface="Exo"/>
            </a:endParaRPr>
          </a:p>
          <a:p>
            <a:pPr indent="457200" lvl="0" marL="0" rtl="0" algn="l">
              <a:lnSpc>
                <a:spcPct val="115000"/>
              </a:lnSpc>
              <a:spcBef>
                <a:spcPts val="0"/>
              </a:spcBef>
              <a:spcAft>
                <a:spcPts val="0"/>
              </a:spcAft>
              <a:buNone/>
            </a:pPr>
            <a:r>
              <a:rPr lang="pt-PT" sz="1600">
                <a:solidFill>
                  <a:srgbClr val="F9F9F9"/>
                </a:solidFill>
                <a:latin typeface="Exo"/>
                <a:ea typeface="Exo"/>
                <a:cs typeface="Exo"/>
                <a:sym typeface="Exo"/>
              </a:rPr>
              <a:t>Active users in the community will be rewarded, keeping them interested and involved in the community.</a:t>
            </a:r>
            <a:endParaRPr sz="1600">
              <a:solidFill>
                <a:srgbClr val="F9F9F9"/>
              </a:solidFill>
              <a:latin typeface="Exo"/>
              <a:ea typeface="Exo"/>
              <a:cs typeface="Exo"/>
              <a:sym typeface="Exo"/>
            </a:endParaRPr>
          </a:p>
          <a:p>
            <a:pPr indent="457200" lvl="0" marL="0" rtl="0" algn="l">
              <a:lnSpc>
                <a:spcPct val="115000"/>
              </a:lnSpc>
              <a:spcBef>
                <a:spcPts val="0"/>
              </a:spcBef>
              <a:spcAft>
                <a:spcPts val="0"/>
              </a:spcAft>
              <a:buNone/>
            </a:pPr>
            <a:r>
              <a:rPr lang="pt-PT" sz="1600">
                <a:solidFill>
                  <a:srgbClr val="F9F9F9"/>
                </a:solidFill>
                <a:latin typeface="Exo"/>
                <a:ea typeface="Exo"/>
                <a:cs typeface="Exo"/>
                <a:sym typeface="Exo"/>
              </a:rPr>
              <a:t>There will exist rankings associated to publications and users, which will play a decisive factor in deciding which publications will appear in a user’s feed. This way, we can ensure the user receives the posts with the best content.</a:t>
            </a:r>
            <a:endParaRPr sz="1600">
              <a:solidFill>
                <a:srgbClr val="F9F9F9"/>
              </a:solidFill>
              <a:latin typeface="Exo"/>
              <a:ea typeface="Exo"/>
              <a:cs typeface="Exo"/>
              <a:sym typeface="Exo"/>
            </a:endParaRPr>
          </a:p>
          <a:p>
            <a:pPr indent="0" lvl="0" marL="0" rtl="0" algn="l">
              <a:lnSpc>
                <a:spcPct val="115000"/>
              </a:lnSpc>
              <a:spcBef>
                <a:spcPts val="0"/>
              </a:spcBef>
              <a:spcAft>
                <a:spcPts val="0"/>
              </a:spcAft>
              <a:buNone/>
            </a:pPr>
            <a:r>
              <a:t/>
            </a:r>
            <a:endParaRPr sz="1100">
              <a:solidFill>
                <a:schemeClr val="dk1"/>
              </a:solidFill>
              <a:latin typeface="Exo"/>
              <a:ea typeface="Exo"/>
              <a:cs typeface="Exo"/>
              <a:sym typeface="Exo"/>
            </a:endParaRPr>
          </a:p>
          <a:p>
            <a:pPr indent="0" lvl="0" marL="0" rtl="0" algn="l">
              <a:lnSpc>
                <a:spcPct val="115000"/>
              </a:lnSpc>
              <a:spcBef>
                <a:spcPts val="0"/>
              </a:spcBef>
              <a:spcAft>
                <a:spcPts val="0"/>
              </a:spcAft>
              <a:buNone/>
            </a:pPr>
            <a:r>
              <a:t/>
            </a:r>
            <a:endParaRPr sz="1100">
              <a:solidFill>
                <a:schemeClr val="dk1"/>
              </a:solidFill>
              <a:latin typeface="Exo"/>
              <a:ea typeface="Exo"/>
              <a:cs typeface="Exo"/>
              <a:sym typeface="Exo"/>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latin typeface="Exo"/>
              <a:ea typeface="Exo"/>
              <a:cs typeface="Exo"/>
              <a:sym typeface="Ex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